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32"/>
  </p:notesMasterIdLst>
  <p:handoutMasterIdLst>
    <p:handoutMasterId r:id="rId33"/>
  </p:handoutMasterIdLst>
  <p:sldIdLst>
    <p:sldId id="271" r:id="rId5"/>
    <p:sldId id="3743" r:id="rId6"/>
    <p:sldId id="3761" r:id="rId7"/>
    <p:sldId id="3782" r:id="rId8"/>
    <p:sldId id="3783" r:id="rId9"/>
    <p:sldId id="3784" r:id="rId10"/>
    <p:sldId id="3785" r:id="rId11"/>
    <p:sldId id="3786" r:id="rId12"/>
    <p:sldId id="3787" r:id="rId13"/>
    <p:sldId id="3788" r:id="rId14"/>
    <p:sldId id="3799" r:id="rId15"/>
    <p:sldId id="3800" r:id="rId16"/>
    <p:sldId id="3801" r:id="rId17"/>
    <p:sldId id="3802" r:id="rId18"/>
    <p:sldId id="3789" r:id="rId19"/>
    <p:sldId id="3790" r:id="rId20"/>
    <p:sldId id="3791" r:id="rId21"/>
    <p:sldId id="3795" r:id="rId22"/>
    <p:sldId id="3792" r:id="rId23"/>
    <p:sldId id="3794" r:id="rId24"/>
    <p:sldId id="3796" r:id="rId25"/>
    <p:sldId id="3797" r:id="rId26"/>
    <p:sldId id="3798" r:id="rId27"/>
    <p:sldId id="3803" r:id="rId28"/>
    <p:sldId id="3804" r:id="rId29"/>
    <p:sldId id="3805" r:id="rId30"/>
    <p:sldId id="3806" r:id="rId31"/>
  </p:sldIdLst>
  <p:sldSz cx="12436475" cy="6994525"/>
  <p:notesSz cx="6858000" cy="9144000"/>
  <p:custDataLst>
    <p:tags r:id="rId34"/>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1"/>
            <p14:sldId id="3782"/>
            <p14:sldId id="3783"/>
            <p14:sldId id="3784"/>
            <p14:sldId id="3785"/>
            <p14:sldId id="3786"/>
            <p14:sldId id="3787"/>
            <p14:sldId id="3788"/>
            <p14:sldId id="3799"/>
            <p14:sldId id="3800"/>
            <p14:sldId id="3801"/>
            <p14:sldId id="3802"/>
            <p14:sldId id="3789"/>
            <p14:sldId id="3790"/>
            <p14:sldId id="3791"/>
            <p14:sldId id="3795"/>
            <p14:sldId id="3792"/>
            <p14:sldId id="3794"/>
            <p14:sldId id="3796"/>
            <p14:sldId id="3797"/>
            <p14:sldId id="3798"/>
            <p14:sldId id="3803"/>
            <p14:sldId id="3804"/>
            <p14:sldId id="3805"/>
            <p14:sldId id="3806"/>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F8D3D-2A27-CA42-AEB3-24D8745736AA}" v="67" dt="2024-08-25T23:51:3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7"/>
    <p:restoredTop sz="83820" autoAdjust="0"/>
  </p:normalViewPr>
  <p:slideViewPr>
    <p:cSldViewPr snapToGrid="0">
      <p:cViewPr varScale="1">
        <p:scale>
          <a:sx n="127" d="100"/>
          <a:sy n="127" d="100"/>
        </p:scale>
        <p:origin x="200"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8/26/24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8/26/24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74095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267052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53401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83677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97134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6845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3692334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867260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89440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78719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40854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82937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586017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364999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62560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0398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200545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07982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87294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4069325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26/8/24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846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94" r:id="rId16"/>
    <p:sldLayoutId id="2147483878" r:id="rId17"/>
    <p:sldLayoutId id="2147483892" r:id="rId18"/>
    <p:sldLayoutId id="2147483879" r:id="rId19"/>
    <p:sldLayoutId id="2147483880" r:id="rId20"/>
    <p:sldLayoutId id="2147483881" r:id="rId21"/>
    <p:sldLayoutId id="2147483883" r:id="rId22"/>
    <p:sldLayoutId id="2147483882" r:id="rId23"/>
    <p:sldLayoutId id="2147483903" r:id="rId24"/>
    <p:sldLayoutId id="2147483904" r:id="rId25"/>
    <p:sldLayoutId id="2147483905"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3.sv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1.svg"/><Relationship Id="rId5" Type="http://schemas.openxmlformats.org/officeDocument/2006/relationships/tags" Target="../tags/tag7.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xml"/><Relationship Id="rId9" Type="http://schemas.openxmlformats.org/officeDocument/2006/relationships/notesSlide" Target="../notesSlides/notesSlide11.xml"/><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1.svg"/><Relationship Id="rId5" Type="http://schemas.openxmlformats.org/officeDocument/2006/relationships/tags" Target="../tags/tag14.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13.xml"/><Relationship Id="rId9" Type="http://schemas.openxmlformats.org/officeDocument/2006/relationships/notesSlide" Target="../notesSlides/notesSlide12.xml"/><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svg"/><Relationship Id="rId5" Type="http://schemas.openxmlformats.org/officeDocument/2006/relationships/tags" Target="../tags/tag21.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notesSlide" Target="../notesSlides/notesSlide13.xml"/><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dev.azure.com/ingsoft3ucc"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4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svg"/><Relationship Id="rId5" Type="http://schemas.openxmlformats.org/officeDocument/2006/relationships/tags" Target="../tags/tag28.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notesSlide" Target="../notesSlides/notesSlide23.xml"/><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7.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6.png"/><Relationship Id="rId5" Type="http://schemas.openxmlformats.org/officeDocument/2006/relationships/tags" Target="../tags/tag35.xml"/><Relationship Id="rId10" Type="http://schemas.openxmlformats.org/officeDocument/2006/relationships/image" Target="../media/image41.svg"/><Relationship Id="rId4" Type="http://schemas.openxmlformats.org/officeDocument/2006/relationships/tags" Target="../tags/tag34.xml"/><Relationship Id="rId9" Type="http://schemas.openxmlformats.org/officeDocument/2006/relationships/image" Target="../media/image40.png"/><Relationship Id="rId14" Type="http://schemas.openxmlformats.org/officeDocument/2006/relationships/image" Target="../media/image45.sv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47.sv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6.png"/><Relationship Id="rId5" Type="http://schemas.openxmlformats.org/officeDocument/2006/relationships/tags" Target="../tags/tag42.xml"/><Relationship Id="rId10" Type="http://schemas.openxmlformats.org/officeDocument/2006/relationships/image" Target="../media/image41.svg"/><Relationship Id="rId4" Type="http://schemas.openxmlformats.org/officeDocument/2006/relationships/tags" Target="../tags/tag41.xml"/><Relationship Id="rId9" Type="http://schemas.openxmlformats.org/officeDocument/2006/relationships/image" Target="../media/image40.png"/><Relationship Id="rId14" Type="http://schemas.openxmlformats.org/officeDocument/2006/relationships/image" Target="../media/image45.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47.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46.png"/><Relationship Id="rId5" Type="http://schemas.openxmlformats.org/officeDocument/2006/relationships/tags" Target="../tags/tag49.xml"/><Relationship Id="rId10" Type="http://schemas.openxmlformats.org/officeDocument/2006/relationships/image" Target="../media/image41.svg"/><Relationship Id="rId4" Type="http://schemas.openxmlformats.org/officeDocument/2006/relationships/tags" Target="../tags/tag48.xml"/><Relationship Id="rId9" Type="http://schemas.openxmlformats.org/officeDocument/2006/relationships/image" Target="../media/image40.png"/><Relationship Id="rId1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599284"/>
          </a:xfrm>
          <a:prstGeom prst="rect">
            <a:avLst/>
          </a:prstGeom>
          <a:noFill/>
        </p:spPr>
        <p:txBody>
          <a:bodyPr wrap="square" rtlCol="0">
            <a:spAutoFit/>
          </a:bodyPr>
          <a:lstStyle/>
          <a:p>
            <a:pPr algn="ctr"/>
            <a:r>
              <a:rPr lang="es-AR" sz="3264" b="1" dirty="0">
                <a:solidFill>
                  <a:schemeClr val="bg1"/>
                </a:solidFill>
                <a:latin typeface="Raleway" pitchFamily="2" charset="77"/>
              </a:rPr>
              <a:t>TP 04: Azure DevOps </a:t>
            </a:r>
            <a:r>
              <a:rPr lang="es-AR" sz="3264" b="1" dirty="0" err="1">
                <a:solidFill>
                  <a:schemeClr val="bg1"/>
                </a:solidFill>
                <a:latin typeface="Raleway" pitchFamily="2" charset="77"/>
              </a:rPr>
              <a:t>Build</a:t>
            </a:r>
            <a:r>
              <a:rPr lang="es-AR" sz="3264" b="1" dirty="0">
                <a:solidFill>
                  <a:schemeClr val="bg1"/>
                </a:solidFill>
                <a:latin typeface="Raleway" pitchFamily="2" charset="77"/>
              </a:rPr>
              <a:t> Pipelines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9" name="Imagen 8">
            <a:extLst>
              <a:ext uri="{FF2B5EF4-FFF2-40B4-BE49-F238E27FC236}">
                <a16:creationId xmlns:a16="http://schemas.microsoft.com/office/drawing/2014/main" id="{0639DAC1-707D-E689-5988-252D489906C7}"/>
              </a:ext>
            </a:extLst>
          </p:cNvPr>
          <p:cNvPicPr>
            <a:picLocks noChangeAspect="1"/>
          </p:cNvPicPr>
          <p:nvPr/>
        </p:nvPicPr>
        <p:blipFill>
          <a:blip r:embed="rId3"/>
          <a:stretch>
            <a:fillRect/>
          </a:stretch>
        </p:blipFill>
        <p:spPr>
          <a:xfrm>
            <a:off x="434974" y="2075185"/>
            <a:ext cx="6210242" cy="2844154"/>
          </a:xfrm>
          <a:prstGeom prst="rect">
            <a:avLst/>
          </a:prstGeom>
        </p:spPr>
      </p:pic>
      <p:pic>
        <p:nvPicPr>
          <p:cNvPr id="10" name="Imagen 9">
            <a:extLst>
              <a:ext uri="{FF2B5EF4-FFF2-40B4-BE49-F238E27FC236}">
                <a16:creationId xmlns:a16="http://schemas.microsoft.com/office/drawing/2014/main" id="{8C49A74E-52AE-9F2A-2EEF-132EC75168DC}"/>
              </a:ext>
            </a:extLst>
          </p:cNvPr>
          <p:cNvPicPr>
            <a:picLocks noChangeAspect="1"/>
          </p:cNvPicPr>
          <p:nvPr/>
        </p:nvPicPr>
        <p:blipFill>
          <a:blip r:embed="rId4"/>
          <a:stretch>
            <a:fillRect/>
          </a:stretch>
        </p:blipFill>
        <p:spPr>
          <a:xfrm>
            <a:off x="5189647" y="3497262"/>
            <a:ext cx="6811854" cy="1737084"/>
          </a:xfrm>
          <a:prstGeom prst="rect">
            <a:avLst/>
          </a:prstGeom>
        </p:spPr>
      </p:pic>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pic>
        <p:nvPicPr>
          <p:cNvPr id="14" name="Imagen 13">
            <a:extLst>
              <a:ext uri="{FF2B5EF4-FFF2-40B4-BE49-F238E27FC236}">
                <a16:creationId xmlns:a16="http://schemas.microsoft.com/office/drawing/2014/main" id="{1C2BA35E-EB5F-DA98-195D-9A67CA81BE02}"/>
              </a:ext>
            </a:extLst>
          </p:cNvPr>
          <p:cNvPicPr>
            <a:picLocks noChangeAspect="1"/>
          </p:cNvPicPr>
          <p:nvPr/>
        </p:nvPicPr>
        <p:blipFill>
          <a:blip r:embed="rId5"/>
          <a:stretch>
            <a:fillRect/>
          </a:stretch>
        </p:blipFill>
        <p:spPr>
          <a:xfrm>
            <a:off x="6645216" y="4582505"/>
            <a:ext cx="3762003" cy="2412020"/>
          </a:xfrm>
          <a:prstGeom prst="rect">
            <a:avLst/>
          </a:prstGeom>
        </p:spPr>
      </p:pic>
    </p:spTree>
    <p:extLst>
      <p:ext uri="{BB962C8B-B14F-4D97-AF65-F5344CB8AC3E}">
        <p14:creationId xmlns:p14="http://schemas.microsoft.com/office/powerpoint/2010/main" val="166875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 name="Title 5">
            <a:extLst>
              <a:ext uri="{FF2B5EF4-FFF2-40B4-BE49-F238E27FC236}">
                <a16:creationId xmlns:a16="http://schemas.microsoft.com/office/drawing/2014/main" id="{88B347DB-8052-6780-1B56-AE53847C7FD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Descargamos</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el</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resultado</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17" name="Imagen 16">
            <a:extLst>
              <a:ext uri="{FF2B5EF4-FFF2-40B4-BE49-F238E27FC236}">
                <a16:creationId xmlns:a16="http://schemas.microsoft.com/office/drawing/2014/main" id="{9F7002DD-3A07-B947-BD15-837854CA8971}"/>
              </a:ext>
            </a:extLst>
          </p:cNvPr>
          <p:cNvPicPr>
            <a:picLocks noChangeAspect="1"/>
          </p:cNvPicPr>
          <p:nvPr/>
        </p:nvPicPr>
        <p:blipFill>
          <a:blip r:embed="rId4"/>
          <a:stretch>
            <a:fillRect/>
          </a:stretch>
        </p:blipFill>
        <p:spPr>
          <a:xfrm>
            <a:off x="434974" y="2075185"/>
            <a:ext cx="6210242" cy="2844154"/>
          </a:xfrm>
          <a:prstGeom prst="rect">
            <a:avLst/>
          </a:prstGeom>
        </p:spPr>
      </p:pic>
      <p:pic>
        <p:nvPicPr>
          <p:cNvPr id="18" name="Imagen 17">
            <a:extLst>
              <a:ext uri="{FF2B5EF4-FFF2-40B4-BE49-F238E27FC236}">
                <a16:creationId xmlns:a16="http://schemas.microsoft.com/office/drawing/2014/main" id="{0D1B98EF-8424-71DE-EC41-B4D35D1DB506}"/>
              </a:ext>
            </a:extLst>
          </p:cNvPr>
          <p:cNvPicPr>
            <a:picLocks noChangeAspect="1"/>
          </p:cNvPicPr>
          <p:nvPr/>
        </p:nvPicPr>
        <p:blipFill>
          <a:blip r:embed="rId5"/>
          <a:stretch>
            <a:fillRect/>
          </a:stretch>
        </p:blipFill>
        <p:spPr>
          <a:xfrm>
            <a:off x="5189647" y="3497262"/>
            <a:ext cx="6811854" cy="1737084"/>
          </a:xfrm>
          <a:prstGeom prst="rect">
            <a:avLst/>
          </a:prstGeom>
        </p:spPr>
      </p:pic>
      <p:sp>
        <p:nvSpPr>
          <p:cNvPr id="19" name="CuadroTexto 18">
            <a:extLst>
              <a:ext uri="{FF2B5EF4-FFF2-40B4-BE49-F238E27FC236}">
                <a16:creationId xmlns:a16="http://schemas.microsoft.com/office/drawing/2014/main" id="{E7BE10F1-DAE7-B82E-17DA-6E044827A978}"/>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Descargamos el resultado de </a:t>
            </a:r>
            <a:r>
              <a:rPr kumimoji="0" lang="es-AR" sz="2000" b="0" i="0" u="none" strike="noStrike" kern="0" cap="none" spc="0" normalizeH="0" baseline="0" noProof="0" dirty="0" err="1">
                <a:ln>
                  <a:noFill/>
                </a:ln>
                <a:solidFill>
                  <a:srgbClr val="000000"/>
                </a:solidFill>
                <a:effectLst/>
                <a:uLnTx/>
                <a:uFillTx/>
              </a:rPr>
              <a:t>drop</a:t>
            </a:r>
            <a:r>
              <a:rPr kumimoji="0" lang="es-AR" sz="2000" b="0" i="0" u="none" strike="noStrike" kern="0" cap="none" spc="0" normalizeH="0" baseline="0" noProof="0" dirty="0">
                <a:ln>
                  <a:noFill/>
                </a:ln>
                <a:solidFill>
                  <a:srgbClr val="000000"/>
                </a:solidFill>
                <a:effectLst/>
                <a:uLnTx/>
                <a:uFillTx/>
              </a:rPr>
              <a:t>. </a:t>
            </a: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Descomprimimos </a:t>
            </a:r>
            <a:r>
              <a:rPr kumimoji="0" lang="es-AR" sz="2000" b="0" i="0" u="none" strike="noStrike" kern="0" cap="none" spc="0" normalizeH="0" baseline="0" noProof="0" dirty="0" err="1">
                <a:ln>
                  <a:noFill/>
                </a:ln>
                <a:solidFill>
                  <a:srgbClr val="000000"/>
                </a:solidFill>
                <a:effectLst/>
                <a:uLnTx/>
                <a:uFillTx/>
              </a:rPr>
              <a:t>drop.zip</a:t>
            </a:r>
            <a:r>
              <a:rPr kumimoji="0" lang="es-AR" sz="2000" b="0" i="0" u="none" strike="noStrike" kern="0" cap="none" spc="0" normalizeH="0" baseline="0" noProof="0" dirty="0">
                <a:ln>
                  <a:noFill/>
                </a:ln>
                <a:solidFill>
                  <a:srgbClr val="000000"/>
                </a:solidFill>
                <a:effectLst/>
                <a:uLnTx/>
                <a:uFillTx/>
              </a:rPr>
              <a:t> y luego </a:t>
            </a:r>
            <a:r>
              <a:rPr kumimoji="0" lang="es-AR" sz="2000" b="0" i="0" u="none" strike="noStrike" kern="0" cap="none" spc="0" normalizeH="0" baseline="0" noProof="0" dirty="0" err="1">
                <a:ln>
                  <a:noFill/>
                </a:ln>
                <a:solidFill>
                  <a:srgbClr val="000000"/>
                </a:solidFill>
                <a:effectLst/>
                <a:uLnTx/>
                <a:uFillTx/>
              </a:rPr>
              <a:t>SimpleWebAPI.zip</a:t>
            </a:r>
            <a:endParaRPr kumimoji="0" lang="es-AR" sz="20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Ejecutamos nuestra app localmente</a:t>
            </a:r>
          </a:p>
        </p:txBody>
      </p:sp>
      <p:pic>
        <p:nvPicPr>
          <p:cNvPr id="20" name="Imagen 19">
            <a:extLst>
              <a:ext uri="{FF2B5EF4-FFF2-40B4-BE49-F238E27FC236}">
                <a16:creationId xmlns:a16="http://schemas.microsoft.com/office/drawing/2014/main" id="{59BEF3FC-915C-E51B-E296-155D7E307AE0}"/>
              </a:ext>
            </a:extLst>
          </p:cNvPr>
          <p:cNvPicPr>
            <a:picLocks noChangeAspect="1"/>
          </p:cNvPicPr>
          <p:nvPr/>
        </p:nvPicPr>
        <p:blipFill>
          <a:blip r:embed="rId6"/>
          <a:stretch>
            <a:fillRect/>
          </a:stretch>
        </p:blipFill>
        <p:spPr>
          <a:xfrm>
            <a:off x="6645216" y="4582505"/>
            <a:ext cx="3762003" cy="2412020"/>
          </a:xfrm>
          <a:prstGeom prst="rect">
            <a:avLst/>
          </a:prstGeom>
        </p:spPr>
      </p:pic>
    </p:spTree>
    <p:custDataLst>
      <p:tags r:id="rId1"/>
    </p:custDataLst>
    <p:extLst>
      <p:ext uri="{BB962C8B-B14F-4D97-AF65-F5344CB8AC3E}">
        <p14:creationId xmlns:p14="http://schemas.microsoft.com/office/powerpoint/2010/main" val="2709217368"/>
      </p:ext>
    </p:extLst>
  </p:cSld>
  <p:clrMapOvr>
    <a:masterClrMapping/>
  </p:clrMapOvr>
  <p:transition advClick="0">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94C99EB-E66A-5DEA-3C15-32465B3A835B}"/>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35EB8B2-EFCD-2DE1-079F-ADF8DFC2F840}"/>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22F0EBE-8780-5A17-0D22-DAAA0BE77FB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err="1">
                <a:solidFill>
                  <a:schemeClr val="tx1"/>
                </a:solidFill>
                <a:ea typeface="Segoe UI" pitchFamily="34" charset="0"/>
                <a:cs typeface="Segoe UI" pitchFamily="34" charset="0"/>
              </a:rPr>
              <a:t>Audience</a:t>
            </a:r>
            <a:r>
              <a:rPr lang="es-AR" sz="3600" b="1" dirty="0">
                <a:solidFill>
                  <a:schemeClr val="tx1"/>
                </a:solidFill>
                <a:ea typeface="Segoe UI" pitchFamily="34" charset="0"/>
                <a:cs typeface="Segoe UI" pitchFamily="34" charset="0"/>
              </a:rPr>
              <a:t> Q&amp;A</a:t>
            </a:r>
          </a:p>
        </p:txBody>
      </p:sp>
      <p:sp>
        <p:nvSpPr>
          <p:cNvPr id="7" name="Rectángulo redondeado 6">
            <a:extLst>
              <a:ext uri="{FF2B5EF4-FFF2-40B4-BE49-F238E27FC236}">
                <a16:creationId xmlns:a16="http://schemas.microsoft.com/office/drawing/2014/main" id="{64AB0815-5A58-AEBD-B9FF-FD70A7EC53BE}"/>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48AF38A2-DE9A-9E33-69C5-639FE4D54825}"/>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63777A82-5BB2-4217-454E-82631A7FA89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audience questions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873079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D8AEADF-E178-C74D-2A17-836781C83B6A}"/>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CF3437A9-46AA-C2B1-377B-AE20F663A015}"/>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42E33D1-FD2A-F808-0F3F-66666B565A8A}"/>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Cuándo es más conveniente usar el </a:t>
            </a:r>
            <a:r>
              <a:rPr lang="es-AR" sz="3600" b="1" dirty="0" err="1">
                <a:solidFill>
                  <a:schemeClr val="tx1"/>
                </a:solidFill>
                <a:ea typeface="Segoe UI" pitchFamily="34" charset="0"/>
                <a:cs typeface="Segoe UI" pitchFamily="34" charset="0"/>
              </a:rPr>
              <a:t>Classic</a:t>
            </a:r>
            <a:r>
              <a:rPr lang="es-AR" sz="3600" b="1" dirty="0">
                <a:solidFill>
                  <a:schemeClr val="tx1"/>
                </a:solidFill>
                <a:ea typeface="Segoe UI" pitchFamily="34" charset="0"/>
                <a:cs typeface="Segoe UI" pitchFamily="34" charset="0"/>
              </a:rPr>
              <a:t> Editor?
</a:t>
            </a:r>
          </a:p>
        </p:txBody>
      </p:sp>
      <p:sp>
        <p:nvSpPr>
          <p:cNvPr id="7" name="Rectángulo redondeado 6">
            <a:extLst>
              <a:ext uri="{FF2B5EF4-FFF2-40B4-BE49-F238E27FC236}">
                <a16:creationId xmlns:a16="http://schemas.microsoft.com/office/drawing/2014/main" id="{A7CE3B5B-FCCA-E05A-73B8-E5B5F1041E7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A82FF433-B390-EA56-0A56-1212B6AFA297}"/>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50177FDE-036A-22F2-B3F4-A7A24707B624}"/>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poll results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6123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FDAC82B-01A1-4734-EDF2-261B79F5FED5}"/>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A0B7305-091D-6E59-0D51-7449B7CD5291}"/>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9C532899-5608-367E-EBF5-8C6262383F2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solidFill>
                  <a:schemeClr val="tx1"/>
                </a:solidFill>
                <a:ea typeface="Segoe UI" pitchFamily="34" charset="0"/>
                <a:cs typeface="Segoe UI" pitchFamily="34" charset="0"/>
              </a:rPr>
              <a:t>Cuál es la principal diferencia entre un Pipeline de Build en YAML vs. Classic Editor?</a:t>
            </a:r>
            <a:endParaRPr lang="es-AR" sz="3600" b="1" dirty="0">
              <a:solidFill>
                <a:schemeClr val="tx1"/>
              </a:soli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5DA11B86-681D-A906-BE9F-6A1D5836C2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2FD9D75D-C827-0B19-2E50-85D80B015BE5}"/>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02518C9D-8C00-ED26-170F-B2350E038318}"/>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146625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Configurar</a:t>
            </a:r>
            <a:r>
              <a:rPr lang="en-GB" dirty="0">
                <a:solidFill>
                  <a:srgbClr val="0078D7"/>
                </a:solidFill>
                <a:latin typeface="Segoe UI Semibold"/>
              </a:rPr>
              <a:t> CI: </a:t>
            </a:r>
            <a:r>
              <a:rPr lang="en-GB" dirty="0" err="1">
                <a:solidFill>
                  <a:srgbClr val="0078D7"/>
                </a:solidFill>
                <a:latin typeface="Segoe UI Semibold"/>
              </a:rPr>
              <a:t>Integración</a:t>
            </a:r>
            <a:r>
              <a:rPr lang="en-GB" dirty="0">
                <a:solidFill>
                  <a:srgbClr val="0078D7"/>
                </a:solidFill>
                <a:latin typeface="Segoe UI Semibold"/>
              </a:rPr>
              <a:t> </a:t>
            </a:r>
            <a:r>
              <a:rPr lang="en-GB" dirty="0" err="1">
                <a:solidFill>
                  <a:srgbClr val="0078D7"/>
                </a:solidFill>
                <a:latin typeface="Segoe UI Semibold"/>
              </a:rPr>
              <a:t>Contínua</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521989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a:t>
            </a:r>
            <a:r>
              <a:rPr lang="es-AR" sz="1400" b="0" u="none" strike="noStrike" dirty="0" err="1">
                <a:solidFill>
                  <a:schemeClr val="bg1"/>
                </a:solidFill>
                <a:effectLst/>
              </a:rPr>
              <a:t>Classic</a:t>
            </a:r>
            <a:r>
              <a:rPr lang="es-AR" sz="1400" b="0" u="none" strike="noStrike" dirty="0">
                <a:solidFill>
                  <a:schemeClr val="bg1"/>
                </a:solidFill>
                <a:effectLst/>
              </a:rPr>
              <a:t>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rtl="0">
              <a:spcBef>
                <a:spcPts val="1200"/>
              </a:spcBef>
              <a:spcAft>
                <a:spcPts val="400"/>
              </a:spcAft>
              <a:buClr>
                <a:schemeClr val="accent2"/>
              </a:buClr>
            </a:pPr>
            <a:endParaRPr lang="es-AR" sz="1400"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YAML Pipelines, por default habilitada</a:t>
            </a:r>
          </a:p>
          <a:p>
            <a:pPr marL="752094" lvl="1" indent="-285750">
              <a:spcBef>
                <a:spcPts val="1200"/>
              </a:spcBef>
              <a:spcAft>
                <a:spcPts val="400"/>
              </a:spcAft>
              <a:buClr>
                <a:schemeClr val="accent2"/>
              </a:buClr>
              <a:buFont typeface="Wingdings" pitchFamily="2" charset="2"/>
              <a:buChar char="§"/>
            </a:pPr>
            <a:r>
              <a:rPr lang="es-AR" sz="1100" dirty="0">
                <a:solidFill>
                  <a:schemeClr val="bg1"/>
                </a:solidFill>
                <a:effectLst/>
              </a:rPr>
              <a:t>A) </a:t>
            </a:r>
            <a:r>
              <a:rPr lang="es-AR" sz="1100" dirty="0">
                <a:solidFill>
                  <a:schemeClr val="bg1"/>
                </a:solidFill>
              </a:rPr>
              <a:t>Desh</a:t>
            </a:r>
            <a:r>
              <a:rPr lang="es-AR" sz="1100" dirty="0">
                <a:solidFill>
                  <a:schemeClr val="bg1"/>
                </a:solidFill>
                <a:effectLst/>
              </a:rPr>
              <a:t>abilitar desde Pipeline</a:t>
            </a:r>
            <a:r>
              <a:rPr lang="es-AR" sz="1100" dirty="0">
                <a:solidFill>
                  <a:schemeClr val="bg1"/>
                </a:solidFill>
              </a:rPr>
              <a:t> </a:t>
            </a:r>
            <a:r>
              <a:rPr lang="es-AR" sz="1100" dirty="0" err="1">
                <a:solidFill>
                  <a:schemeClr val="bg1"/>
                </a:solidFill>
              </a:rPr>
              <a:t>Settings</a:t>
            </a:r>
            <a:r>
              <a:rPr lang="es-AR" sz="1100" dirty="0">
                <a:solidFill>
                  <a:schemeClr val="bg1"/>
                </a:solidFill>
              </a:rPr>
              <a:t> </a:t>
            </a:r>
            <a:r>
              <a:rPr lang="es-AR" sz="1100" dirty="0">
                <a:solidFill>
                  <a:schemeClr val="bg1"/>
                </a:solidFill>
                <a:effectLst/>
              </a:rPr>
              <a:t>B) modificar YAML con </a:t>
            </a:r>
            <a:r>
              <a:rPr lang="es-AR" sz="1100" dirty="0" err="1">
                <a:solidFill>
                  <a:schemeClr val="bg1"/>
                </a:solidFill>
                <a:effectLst/>
              </a:rPr>
              <a:t>trigger</a:t>
            </a:r>
            <a:r>
              <a:rPr lang="es-AR" sz="1100" dirty="0">
                <a:solidFill>
                  <a:schemeClr val="bg1"/>
                </a:solidFill>
                <a:effectLst/>
              </a:rPr>
              <a:t>: </a:t>
            </a:r>
            <a:r>
              <a:rPr lang="es-AR" sz="1100" dirty="0" err="1">
                <a:solidFill>
                  <a:schemeClr val="bg1"/>
                </a:solidFill>
                <a:effectLst/>
              </a:rPr>
              <a:t>none</a:t>
            </a:r>
            <a:r>
              <a:rPr lang="es-AR" sz="1100" dirty="0">
                <a:solidFill>
                  <a:schemeClr val="bg1"/>
                </a:solidFill>
                <a:effectLst/>
              </a:rPr>
              <a:t> </a:t>
            </a:r>
          </a:p>
          <a:p>
            <a:pPr lvl="2"/>
            <a:r>
              <a:rPr lang="es-AR" sz="1400" b="0" dirty="0" err="1">
                <a:solidFill>
                  <a:srgbClr val="008080"/>
                </a:solidFill>
                <a:effectLst/>
                <a:latin typeface="Menlo" panose="020B0609030804020204" pitchFamily="49" charset="0"/>
              </a:rPr>
              <a:t>trigger</a:t>
            </a:r>
            <a:r>
              <a:rPr lang="es-AR" sz="1400" b="0" dirty="0">
                <a:solidFill>
                  <a:srgbClr val="000000"/>
                </a:solidFill>
                <a:effectLst/>
                <a:latin typeface="Menlo" panose="020B0609030804020204" pitchFamily="49" charset="0"/>
              </a:rPr>
              <a:t>:</a:t>
            </a:r>
          </a:p>
          <a:p>
            <a:pPr lvl="2"/>
            <a:r>
              <a:rPr lang="es-AR" sz="1400" b="0" dirty="0">
                <a:solidFill>
                  <a:srgbClr val="000000"/>
                </a:solidFill>
                <a:effectLst/>
                <a:latin typeface="Menlo" panose="020B0609030804020204" pitchFamily="49" charset="0"/>
              </a:rPr>
              <a:t>- </a:t>
            </a:r>
            <a:r>
              <a:rPr lang="es-AR" sz="1400" b="0" dirty="0" err="1">
                <a:solidFill>
                  <a:srgbClr val="0451A5"/>
                </a:solidFill>
                <a:effectLst/>
                <a:latin typeface="Menlo" panose="020B0609030804020204" pitchFamily="49" charset="0"/>
              </a:rPr>
              <a:t>none</a:t>
            </a:r>
            <a:endParaRPr lang="es-AR" sz="1400" b="0" dirty="0">
              <a:solidFill>
                <a:srgbClr val="000000"/>
              </a:solidFill>
              <a:effectLst/>
              <a:latin typeface="Menlo" panose="020B0609030804020204" pitchFamily="49" charset="0"/>
            </a:endParaRPr>
          </a:p>
          <a:p>
            <a:br>
              <a:rPr lang="es-AR" sz="1400" b="0" dirty="0">
                <a:solidFill>
                  <a:srgbClr val="000000"/>
                </a:solidFill>
                <a:effectLst/>
                <a:latin typeface="Menlo" panose="020B0609030804020204" pitchFamily="49" charset="0"/>
              </a:rPr>
            </a:br>
            <a:endParaRPr lang="es-AR" sz="1400" b="0" dirty="0">
              <a:solidFill>
                <a:srgbClr val="000000"/>
              </a:solidFill>
              <a:effectLst/>
              <a:latin typeface="Menlo" panose="020B0609030804020204" pitchFamily="49" charset="0"/>
            </a:endParaRPr>
          </a:p>
          <a:p>
            <a:pPr lvl="1">
              <a:spcBef>
                <a:spcPts val="1200"/>
              </a:spcBef>
              <a:spcAft>
                <a:spcPts val="400"/>
              </a:spcAft>
              <a:buClr>
                <a:schemeClr val="accent2"/>
              </a:buClr>
            </a:pPr>
            <a:endParaRPr lang="es-AR" sz="1600" dirty="0">
              <a:solidFill>
                <a:schemeClr val="bg1"/>
              </a:solidFill>
              <a:effectLst/>
            </a:endParaRPr>
          </a:p>
        </p:txBody>
      </p:sp>
      <p:pic>
        <p:nvPicPr>
          <p:cNvPr id="3" name="Imagen 2">
            <a:extLst>
              <a:ext uri="{FF2B5EF4-FFF2-40B4-BE49-F238E27FC236}">
                <a16:creationId xmlns:a16="http://schemas.microsoft.com/office/drawing/2014/main" id="{EAB43C26-5C9F-15FF-630F-B803ACB0876D}"/>
              </a:ext>
            </a:extLst>
          </p:cNvPr>
          <p:cNvPicPr>
            <a:picLocks noChangeAspect="1"/>
          </p:cNvPicPr>
          <p:nvPr/>
        </p:nvPicPr>
        <p:blipFill>
          <a:blip r:embed="rId3"/>
          <a:stretch>
            <a:fillRect/>
          </a:stretch>
        </p:blipFill>
        <p:spPr>
          <a:xfrm>
            <a:off x="630237" y="1390384"/>
            <a:ext cx="5770563" cy="2605295"/>
          </a:xfrm>
          <a:prstGeom prst="rect">
            <a:avLst/>
          </a:prstGeom>
        </p:spPr>
      </p:pic>
      <p:pic>
        <p:nvPicPr>
          <p:cNvPr id="4" name="Imagen 3">
            <a:extLst>
              <a:ext uri="{FF2B5EF4-FFF2-40B4-BE49-F238E27FC236}">
                <a16:creationId xmlns:a16="http://schemas.microsoft.com/office/drawing/2014/main" id="{2DD64183-2B26-9DA0-07F0-4E7D4A6BAE66}"/>
              </a:ext>
            </a:extLst>
          </p:cNvPr>
          <p:cNvPicPr>
            <a:picLocks noChangeAspect="1"/>
          </p:cNvPicPr>
          <p:nvPr/>
        </p:nvPicPr>
        <p:blipFill>
          <a:blip r:embed="rId4"/>
          <a:stretch>
            <a:fillRect/>
          </a:stretch>
        </p:blipFill>
        <p:spPr>
          <a:xfrm>
            <a:off x="6207562" y="3497262"/>
            <a:ext cx="5308673" cy="3008465"/>
          </a:xfrm>
          <a:prstGeom prst="rect">
            <a:avLst/>
          </a:prstGeom>
        </p:spPr>
      </p:pic>
    </p:spTree>
    <p:extLst>
      <p:ext uri="{BB962C8B-B14F-4D97-AF65-F5344CB8AC3E}">
        <p14:creationId xmlns:p14="http://schemas.microsoft.com/office/powerpoint/2010/main" val="159566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82000">
              <a:srgbClr val="FFFFFF"/>
            </a:gs>
            <a:gs pos="100000">
              <a:srgbClr val="FFFFFF"/>
            </a:gs>
          </a:gsLst>
          <a:lin ang="5400000" scaled="0"/>
        </a:gra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455305"/>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Microsoft </a:t>
            </a:r>
            <a:r>
              <a:rPr lang="es-AR" sz="1400" b="0" u="none" strike="noStrike" dirty="0" err="1">
                <a:solidFill>
                  <a:schemeClr val="bg1"/>
                </a:solidFill>
                <a:effectLst/>
              </a:rPr>
              <a:t>Hosted</a:t>
            </a:r>
            <a:endParaRPr lang="es-AR" sz="1400" b="0" u="none" strike="noStrike" dirty="0">
              <a:solidFill>
                <a:schemeClr val="bg1"/>
              </a:solidFill>
              <a:effectLst/>
            </a:endParaRP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Proveen 10GB de Storage</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públicos hasta 10 MS-</a:t>
            </a:r>
            <a:r>
              <a:rPr lang="es-AR" sz="1400" b="0" i="0" u="none" strike="noStrike" dirty="0" err="1">
                <a:solidFill>
                  <a:srgbClr val="000000"/>
                </a:solidFill>
                <a:effectLst/>
              </a:rPr>
              <a:t>hosted</a:t>
            </a:r>
            <a:r>
              <a:rPr lang="es-AR" sz="1400" b="0" i="0" u="none" strike="noStrike" dirty="0">
                <a:solidFill>
                  <a:srgbClr val="000000"/>
                </a:solidFill>
                <a:effectLst/>
              </a:rPr>
              <a:t> gratis que pueden correr por 6 </a:t>
            </a:r>
            <a:r>
              <a:rPr lang="es-AR" sz="1400" b="0" i="0" u="none" strike="noStrike" dirty="0" err="1">
                <a:solidFill>
                  <a:srgbClr val="000000"/>
                </a:solidFill>
                <a:effectLst/>
              </a:rPr>
              <a:t>hs</a:t>
            </a:r>
            <a:r>
              <a:rPr lang="es-AR" sz="1400" b="0" i="0" u="none" strike="noStrike" dirty="0">
                <a:solidFill>
                  <a:srgbClr val="000000"/>
                </a:solidFill>
                <a:effectLst/>
              </a:rPr>
              <a:t> cada vez. Sin límites por mes.</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privados: 1 </a:t>
            </a:r>
            <a:r>
              <a:rPr lang="es-AR" sz="1400" b="0" i="0" u="none" strike="noStrike" dirty="0" err="1">
                <a:solidFill>
                  <a:srgbClr val="000000"/>
                </a:solidFill>
                <a:effectLst/>
              </a:rPr>
              <a:t>job</a:t>
            </a:r>
            <a:r>
              <a:rPr lang="es-AR" sz="1400" b="0" i="0" u="none" strike="noStrike" dirty="0">
                <a:solidFill>
                  <a:srgbClr val="000000"/>
                </a:solidFill>
                <a:effectLst/>
              </a:rPr>
              <a:t> gratis que puede correr por 1 </a:t>
            </a:r>
            <a:r>
              <a:rPr lang="es-AR" sz="1400" b="0" i="0" u="none" strike="noStrike" dirty="0" err="1">
                <a:solidFill>
                  <a:srgbClr val="000000"/>
                </a:solidFill>
                <a:effectLst/>
              </a:rPr>
              <a:t>hr</a:t>
            </a:r>
            <a:r>
              <a:rPr lang="es-AR" sz="1400" b="0" i="0" u="none" strike="noStrike" dirty="0">
                <a:solidFill>
                  <a:srgbClr val="000000"/>
                </a:solidFill>
                <a:effectLst/>
              </a:rPr>
              <a:t> cada vez con un límite de 30 </a:t>
            </a:r>
            <a:r>
              <a:rPr lang="es-AR" sz="1400" b="0" i="0" u="none" strike="noStrike" dirty="0" err="1">
                <a:solidFill>
                  <a:srgbClr val="000000"/>
                </a:solidFill>
                <a:effectLst/>
              </a:rPr>
              <a:t>hs</a:t>
            </a:r>
            <a:r>
              <a:rPr lang="es-AR" sz="1400" b="0" i="0" u="none" strike="noStrike" dirty="0">
                <a:solidFill>
                  <a:srgbClr val="000000"/>
                </a:solidFill>
                <a:effectLst/>
              </a:rPr>
              <a:t> al mes. </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sobre Microsoft Azure general </a:t>
            </a:r>
            <a:r>
              <a:rPr lang="es-AR" sz="1400" b="0" i="0" u="none" strike="noStrike" dirty="0" err="1">
                <a:solidFill>
                  <a:srgbClr val="000000"/>
                </a:solidFill>
                <a:effectLst/>
              </a:rPr>
              <a:t>purpose</a:t>
            </a:r>
            <a:r>
              <a:rPr lang="es-AR" sz="1400" b="0" i="0" u="none" strike="noStrike" dirty="0">
                <a:solidFill>
                  <a:srgbClr val="000000"/>
                </a:solidFill>
                <a:effectLst/>
              </a:rPr>
              <a:t> virtual machines Standard_DS2_v2</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como administrador en Windows y </a:t>
            </a:r>
            <a:r>
              <a:rPr lang="es-AR" sz="1400" b="0" i="0" u="none" strike="noStrike" dirty="0" err="1">
                <a:solidFill>
                  <a:srgbClr val="000000"/>
                </a:solidFill>
                <a:effectLst/>
              </a:rPr>
              <a:t>passwordless</a:t>
            </a:r>
            <a:r>
              <a:rPr lang="es-AR" sz="1400" b="0" i="0" u="none" strike="noStrike" dirty="0">
                <a:solidFill>
                  <a:srgbClr val="000000"/>
                </a:solidFill>
                <a:effectLst/>
              </a:rPr>
              <a:t> sudo </a:t>
            </a:r>
            <a:r>
              <a:rPr lang="es-AR" sz="1400" b="0" i="0" u="none" strike="noStrike" dirty="0" err="1">
                <a:solidFill>
                  <a:srgbClr val="000000"/>
                </a:solidFill>
                <a:effectLst/>
              </a:rPr>
              <a:t>user</a:t>
            </a:r>
            <a:r>
              <a:rPr lang="es-AR" sz="1400" b="0" i="0" u="none" strike="noStrike" dirty="0">
                <a:solidFill>
                  <a:srgbClr val="000000"/>
                </a:solidFill>
                <a:effectLst/>
              </a:rPr>
              <a:t> en Linux</a:t>
            </a:r>
          </a:p>
          <a:p>
            <a:pPr marL="285750" indent="-285750" rtl="0">
              <a:spcBef>
                <a:spcPts val="1200"/>
              </a:spcBef>
              <a:spcAft>
                <a:spcPts val="400"/>
              </a:spcAft>
              <a:buClr>
                <a:schemeClr val="accent2"/>
              </a:buClr>
              <a:buFont typeface="Wingdings" pitchFamily="2" charset="2"/>
              <a:buChar char="§"/>
            </a:pPr>
            <a:r>
              <a:rPr lang="es-AR" sz="1400" b="0" u="none" strike="noStrike" dirty="0" err="1">
                <a:solidFill>
                  <a:schemeClr val="bg1"/>
                </a:solidFill>
                <a:effectLst/>
              </a:rPr>
              <a:t>Self</a:t>
            </a:r>
            <a:r>
              <a:rPr lang="es-AR" sz="1400" b="0" u="none" strike="noStrike" dirty="0">
                <a:solidFill>
                  <a:schemeClr val="bg1"/>
                </a:solidFill>
                <a:effectLst/>
              </a:rPr>
              <a:t> </a:t>
            </a:r>
            <a:r>
              <a:rPr lang="es-AR" sz="1400" b="0" u="none" strike="noStrike" dirty="0" err="1">
                <a:solidFill>
                  <a:schemeClr val="bg1"/>
                </a:solidFill>
                <a:effectLst/>
              </a:rPr>
              <a:t>Hosted</a:t>
            </a:r>
            <a:r>
              <a:rPr lang="es-AR" sz="1400" b="0" u="none" strike="noStrike" dirty="0">
                <a:solidFill>
                  <a:schemeClr val="bg1"/>
                </a:solidFill>
                <a:effectLst/>
              </a:rPr>
              <a:t> </a:t>
            </a:r>
            <a:r>
              <a:rPr lang="es-AR" sz="1400" b="0" u="none" strike="noStrike" dirty="0" err="1">
                <a:solidFill>
                  <a:schemeClr val="bg1"/>
                </a:solidFill>
                <a:effectLst/>
              </a:rPr>
              <a:t>Agents</a:t>
            </a:r>
            <a:r>
              <a:rPr lang="es-AR" sz="1400" b="0" u="none" strike="noStrike" dirty="0">
                <a:solidFill>
                  <a:schemeClr val="bg1"/>
                </a:solidFill>
                <a:effectLst/>
              </a:rPr>
              <a:t>:</a:t>
            </a:r>
          </a:p>
          <a:p>
            <a:pPr marL="752094" lvl="1" indent="-285750">
              <a:spcBef>
                <a:spcPts val="1200"/>
              </a:spcBef>
              <a:spcAft>
                <a:spcPts val="400"/>
              </a:spcAft>
              <a:buClr>
                <a:schemeClr val="accent2"/>
              </a:buClr>
              <a:buFont typeface="Wingdings" pitchFamily="2" charset="2"/>
              <a:buChar char="§"/>
            </a:pPr>
            <a:r>
              <a:rPr lang="es-AR" sz="1400" dirty="0">
                <a:solidFill>
                  <a:schemeClr val="bg1"/>
                </a:solidFill>
              </a:rPr>
              <a:t>Puedo instalar agentes en mis entornos</a:t>
            </a:r>
            <a:r>
              <a:rPr lang="es-AR" sz="1400" b="0" u="none" strike="noStrike" dirty="0">
                <a:solidFill>
                  <a:schemeClr val="bg1"/>
                </a:solidFill>
                <a:effectLst/>
              </a:rPr>
              <a:t> </a:t>
            </a:r>
            <a:endParaRPr lang="es-AR" sz="1600" b="1" dirty="0">
              <a:solidFill>
                <a:schemeClr val="bg1"/>
              </a:solidFill>
              <a:effectLst/>
            </a:endParaRPr>
          </a:p>
        </p:txBody>
      </p:sp>
      <p:pic>
        <p:nvPicPr>
          <p:cNvPr id="1026" name="Picture 2">
            <a:extLst>
              <a:ext uri="{FF2B5EF4-FFF2-40B4-BE49-F238E27FC236}">
                <a16:creationId xmlns:a16="http://schemas.microsoft.com/office/drawing/2014/main" id="{0564B5B8-A25F-CAA0-B954-D4C98139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19" y="4330014"/>
            <a:ext cx="6366449" cy="208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351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Seguridad</a:t>
            </a:r>
            <a:r>
              <a:rPr lang="en-GB" dirty="0">
                <a:solidFill>
                  <a:srgbClr val="0078D7"/>
                </a:solidFill>
                <a:latin typeface="Segoe UI Semibold"/>
              </a:rPr>
              <a:t> de </a:t>
            </a:r>
            <a:r>
              <a:rPr lang="en-GB" dirty="0" err="1">
                <a:solidFill>
                  <a:srgbClr val="0078D7"/>
                </a:solidFill>
                <a:latin typeface="Segoe UI Semibold"/>
              </a:rPr>
              <a:t>los</a:t>
            </a:r>
            <a:r>
              <a:rPr lang="en-GB" dirty="0">
                <a:solidFill>
                  <a:srgbClr val="0078D7"/>
                </a:solidFill>
                <a:latin typeface="Segoe UI Semibold"/>
              </a:rPr>
              <a:t> </a:t>
            </a:r>
            <a:r>
              <a:rPr lang="en-GB" dirty="0" err="1">
                <a:solidFill>
                  <a:srgbClr val="0078D7"/>
                </a:solidFill>
                <a:latin typeface="Segoe UI Semibold"/>
              </a:rPr>
              <a:t>Agentes</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168047"/>
          </a:xfrm>
          <a:prstGeom prst="rect">
            <a:avLst/>
          </a:prstGeom>
          <a:noFill/>
        </p:spPr>
        <p:txBody>
          <a:bodyPr wrap="square" lIns="182880" tIns="146304" rIns="182880" bIns="146304" rtlCol="0">
            <a:spAutoFit/>
          </a:bodyPr>
          <a:lstStyle/>
          <a:p>
            <a:pPr marL="285750" indent="-285750">
              <a:spcBef>
                <a:spcPts val="1200"/>
              </a:spcBef>
              <a:spcAft>
                <a:spcPts val="400"/>
              </a:spcAft>
              <a:buClr>
                <a:schemeClr val="accent2"/>
              </a:buClr>
              <a:buFont typeface="Wingdings" pitchFamily="2" charset="2"/>
              <a:buChar char="§"/>
            </a:pPr>
            <a:r>
              <a:rPr lang="es-AR" sz="1600" dirty="0">
                <a:solidFill>
                  <a:schemeClr val="bg1"/>
                </a:solidFill>
              </a:rPr>
              <a:t>Reader: Los miembros de este rol pueden ver el grupo de agentes, así como los agentes. Normalmente, se utiliza para agregar operadores que son responsables de supervisar los agentes y su estado.
</a:t>
            </a:r>
            <a:r>
              <a:rPr lang="es-AR" sz="1600" dirty="0" err="1">
                <a:solidFill>
                  <a:schemeClr val="bg1"/>
                </a:solidFill>
              </a:rPr>
              <a:t>Service</a:t>
            </a:r>
            <a:r>
              <a:rPr lang="es-AR" sz="1600" dirty="0">
                <a:solidFill>
                  <a:schemeClr val="bg1"/>
                </a:solidFill>
              </a:rPr>
              <a:t> </a:t>
            </a:r>
            <a:r>
              <a:rPr lang="es-AR" sz="1600" dirty="0" err="1">
                <a:solidFill>
                  <a:schemeClr val="bg1"/>
                </a:solidFill>
              </a:rPr>
              <a:t>Account</a:t>
            </a:r>
            <a:r>
              <a:rPr lang="es-AR" sz="1600" dirty="0">
                <a:solidFill>
                  <a:schemeClr val="bg1"/>
                </a:solidFill>
              </a:rPr>
              <a:t>: los miembros de este rol pueden usar el grupo de agentes de la organización para crear un grupo de agentes de proyecto en un proyecto. Si sigue las directrices anteriores para crear nuevos grupos de agentes de proyecto, normalmente no tiene que agregar ningún miembro aquí.
</a:t>
            </a:r>
            <a:r>
              <a:rPr lang="es-AR" sz="1600" dirty="0" err="1">
                <a:solidFill>
                  <a:schemeClr val="bg1"/>
                </a:solidFill>
              </a:rPr>
              <a:t>Administrator</a:t>
            </a:r>
            <a:r>
              <a:rPr lang="es-AR" sz="1600" dirty="0">
                <a:solidFill>
                  <a:schemeClr val="bg1"/>
                </a:solidFill>
              </a:rPr>
              <a:t>: además de todos los permisos anteriores, los miembros de este rol pueden registrar o anular el registro de agentes del grupo de agentes de la organización. También pueden hacer referencia al grupo de agentes de la organización al crear un grupo de agentes de proyecto en un proyecto. Por último, también pueden administrar la pertenencia a todos los roles del grupo de agentes de la organización. El usuario que creó el grupo de agentes de la organización se agrega automáticamente al rol de administrador de ese grupo.</a:t>
            </a:r>
            <a:endParaRPr lang="es-AR" sz="1600" dirty="0">
              <a:solidFill>
                <a:schemeClr val="bg1"/>
              </a:solidFill>
              <a:effectLst/>
            </a:endParaRPr>
          </a:p>
        </p:txBody>
      </p:sp>
    </p:spTree>
    <p:extLst>
      <p:ext uri="{BB962C8B-B14F-4D97-AF65-F5344CB8AC3E}">
        <p14:creationId xmlns:p14="http://schemas.microsoft.com/office/powerpoint/2010/main" val="20744705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Crear un Personal Access Token</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Guardarlo en algún lugar</a:t>
            </a:r>
          </a:p>
        </p:txBody>
      </p:sp>
      <p:pic>
        <p:nvPicPr>
          <p:cNvPr id="3" name="Imagen 2">
            <a:extLst>
              <a:ext uri="{FF2B5EF4-FFF2-40B4-BE49-F238E27FC236}">
                <a16:creationId xmlns:a16="http://schemas.microsoft.com/office/drawing/2014/main" id="{8E43749D-9433-BD17-32B0-C8B0390AFD81}"/>
              </a:ext>
            </a:extLst>
          </p:cNvPr>
          <p:cNvPicPr>
            <a:picLocks noChangeAspect="1"/>
          </p:cNvPicPr>
          <p:nvPr/>
        </p:nvPicPr>
        <p:blipFill>
          <a:blip r:embed="rId3"/>
          <a:stretch>
            <a:fillRect/>
          </a:stretch>
        </p:blipFill>
        <p:spPr>
          <a:xfrm>
            <a:off x="434975" y="2246045"/>
            <a:ext cx="3291556" cy="3087955"/>
          </a:xfrm>
          <a:prstGeom prst="rect">
            <a:avLst/>
          </a:prstGeom>
        </p:spPr>
      </p:pic>
      <p:pic>
        <p:nvPicPr>
          <p:cNvPr id="4" name="Imagen 3">
            <a:extLst>
              <a:ext uri="{FF2B5EF4-FFF2-40B4-BE49-F238E27FC236}">
                <a16:creationId xmlns:a16="http://schemas.microsoft.com/office/drawing/2014/main" id="{9A75A9F6-33BE-EBEB-1AA6-D5C56D5AEE0D}"/>
              </a:ext>
            </a:extLst>
          </p:cNvPr>
          <p:cNvPicPr>
            <a:picLocks noChangeAspect="1"/>
          </p:cNvPicPr>
          <p:nvPr/>
        </p:nvPicPr>
        <p:blipFill>
          <a:blip r:embed="rId4"/>
          <a:stretch>
            <a:fillRect/>
          </a:stretch>
        </p:blipFill>
        <p:spPr>
          <a:xfrm>
            <a:off x="3726531" y="2246045"/>
            <a:ext cx="5436268" cy="3401769"/>
          </a:xfrm>
          <a:prstGeom prst="rect">
            <a:avLst/>
          </a:prstGeom>
        </p:spPr>
      </p:pic>
      <p:pic>
        <p:nvPicPr>
          <p:cNvPr id="6" name="Imagen 5">
            <a:extLst>
              <a:ext uri="{FF2B5EF4-FFF2-40B4-BE49-F238E27FC236}">
                <a16:creationId xmlns:a16="http://schemas.microsoft.com/office/drawing/2014/main" id="{9ABB391A-FB4C-409C-A26F-BC983243A295}"/>
              </a:ext>
            </a:extLst>
          </p:cNvPr>
          <p:cNvPicPr>
            <a:picLocks noChangeAspect="1"/>
          </p:cNvPicPr>
          <p:nvPr/>
        </p:nvPicPr>
        <p:blipFill>
          <a:blip r:embed="rId5"/>
          <a:stretch>
            <a:fillRect/>
          </a:stretch>
        </p:blipFill>
        <p:spPr>
          <a:xfrm>
            <a:off x="7968221" y="4114799"/>
            <a:ext cx="4033279" cy="2652712"/>
          </a:xfrm>
          <a:prstGeom prst="rect">
            <a:avLst/>
          </a:prstGeom>
        </p:spPr>
      </p:pic>
    </p:spTree>
    <p:extLst>
      <p:ext uri="{BB962C8B-B14F-4D97-AF65-F5344CB8AC3E}">
        <p14:creationId xmlns:p14="http://schemas.microsoft.com/office/powerpoint/2010/main" val="11091878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429656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Project </a:t>
            </a:r>
            <a:r>
              <a:rPr lang="es-AR" sz="1400" b="0" u="none" strike="noStrike" dirty="0" err="1">
                <a:solidFill>
                  <a:schemeClr val="bg1"/>
                </a:solidFill>
                <a:effectLst/>
              </a:rPr>
              <a:t>Settings</a:t>
            </a:r>
            <a:r>
              <a:rPr lang="es-AR" sz="1400" b="0" u="none" strike="noStrike" dirty="0">
                <a:solidFill>
                  <a:schemeClr val="bg1"/>
                </a:solidFill>
                <a:effectLst/>
              </a:rPr>
              <a:t>-&gt;Pipelines-&gt; </a:t>
            </a:r>
            <a:r>
              <a:rPr lang="es-AR" sz="1400" b="0" u="none" strike="noStrike" dirty="0" err="1">
                <a:solidFill>
                  <a:schemeClr val="bg1"/>
                </a:solidFill>
                <a:effectLst/>
              </a:rPr>
              <a:t>Agent</a:t>
            </a:r>
            <a:r>
              <a:rPr lang="es-AR" sz="1400" b="0" u="none" strike="noStrike" dirty="0">
                <a:solidFill>
                  <a:schemeClr val="bg1"/>
                </a:solidFill>
                <a:effectLst/>
              </a:rPr>
              <a:t> Pools, creamos un nuevo Pool de Agentes de tipo “</a:t>
            </a:r>
            <a:r>
              <a:rPr lang="es-AR" sz="1400" b="0" u="none" strike="noStrike" dirty="0" err="1">
                <a:solidFill>
                  <a:schemeClr val="bg1"/>
                </a:solidFill>
                <a:effectLst/>
              </a:rPr>
              <a:t>Self-hosted</a:t>
            </a:r>
            <a:r>
              <a:rPr lang="es-AR" sz="1400" b="0" u="none" strike="noStrike" dirty="0">
                <a:solidFill>
                  <a:schemeClr val="bg1"/>
                </a:solidFill>
                <a:effectLst/>
              </a:rPr>
              <a:t>”</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Dar permisos a todos los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rtl="0">
              <a:spcBef>
                <a:spcPts val="1200"/>
              </a:spcBef>
              <a:spcAft>
                <a:spcPts val="400"/>
              </a:spcAft>
              <a:buClr>
                <a:schemeClr val="accent2"/>
              </a:buCl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Seleccionar el Pool creado y agregar un nuevo agente</a:t>
            </a:r>
          </a:p>
        </p:txBody>
      </p:sp>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8" name="Imagen 7">
            <a:extLst>
              <a:ext uri="{FF2B5EF4-FFF2-40B4-BE49-F238E27FC236}">
                <a16:creationId xmlns:a16="http://schemas.microsoft.com/office/drawing/2014/main" id="{06B59EB1-FFBE-281F-0C3C-901450068A7E}"/>
              </a:ext>
            </a:extLst>
          </p:cNvPr>
          <p:cNvPicPr>
            <a:picLocks noChangeAspect="1"/>
          </p:cNvPicPr>
          <p:nvPr/>
        </p:nvPicPr>
        <p:blipFill>
          <a:blip r:embed="rId3"/>
          <a:stretch>
            <a:fillRect/>
          </a:stretch>
        </p:blipFill>
        <p:spPr>
          <a:xfrm>
            <a:off x="2333225" y="1894925"/>
            <a:ext cx="6987285" cy="2751766"/>
          </a:xfrm>
          <a:prstGeom prst="rect">
            <a:avLst/>
          </a:prstGeom>
        </p:spPr>
      </p:pic>
      <p:pic>
        <p:nvPicPr>
          <p:cNvPr id="9" name="Imagen 8">
            <a:extLst>
              <a:ext uri="{FF2B5EF4-FFF2-40B4-BE49-F238E27FC236}">
                <a16:creationId xmlns:a16="http://schemas.microsoft.com/office/drawing/2014/main" id="{831D6535-4BF4-E0E8-F7F0-2C6412C2DF4A}"/>
              </a:ext>
            </a:extLst>
          </p:cNvPr>
          <p:cNvPicPr>
            <a:picLocks noChangeAspect="1"/>
          </p:cNvPicPr>
          <p:nvPr/>
        </p:nvPicPr>
        <p:blipFill>
          <a:blip r:embed="rId4"/>
          <a:stretch>
            <a:fillRect/>
          </a:stretch>
        </p:blipFill>
        <p:spPr>
          <a:xfrm>
            <a:off x="5451566" y="5019867"/>
            <a:ext cx="3050494" cy="1520739"/>
          </a:xfrm>
          <a:prstGeom prst="rect">
            <a:avLst/>
          </a:prstGeom>
        </p:spPr>
      </p:pic>
    </p:spTree>
    <p:extLst>
      <p:ext uri="{BB962C8B-B14F-4D97-AF65-F5344CB8AC3E}">
        <p14:creationId xmlns:p14="http://schemas.microsoft.com/office/powerpoint/2010/main" val="2266533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a:t>Azure DevOps</a:t>
            </a:r>
            <a:br>
              <a:rPr lang="en-US" dirty="0"/>
            </a:br>
            <a:r>
              <a:rPr lang="en-US" dirty="0"/>
              <a:t>Pipelines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5109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Seguir las instrucciones según el Sistema Operativo y Procesador</a:t>
            </a:r>
            <a:endParaRPr lang="es-AR" sz="1400" dirty="0">
              <a:solidFill>
                <a:schemeClr val="bg1"/>
              </a:solidFill>
            </a:endParaRPr>
          </a:p>
        </p:txBody>
      </p:sp>
      <p:pic>
        <p:nvPicPr>
          <p:cNvPr id="2" name="Imagen 1">
            <a:extLst>
              <a:ext uri="{FF2B5EF4-FFF2-40B4-BE49-F238E27FC236}">
                <a16:creationId xmlns:a16="http://schemas.microsoft.com/office/drawing/2014/main" id="{7CD27632-DA45-09BA-35B7-10EC9F9C819D}"/>
              </a:ext>
            </a:extLst>
          </p:cNvPr>
          <p:cNvPicPr>
            <a:picLocks noChangeAspect="1"/>
          </p:cNvPicPr>
          <p:nvPr/>
        </p:nvPicPr>
        <p:blipFill>
          <a:blip r:embed="rId3"/>
          <a:stretch>
            <a:fillRect/>
          </a:stretch>
        </p:blipFill>
        <p:spPr>
          <a:xfrm>
            <a:off x="3646534" y="1430140"/>
            <a:ext cx="5143406" cy="5337371"/>
          </a:xfrm>
          <a:prstGeom prst="rect">
            <a:avLst/>
          </a:prstGeom>
        </p:spPr>
      </p:pic>
    </p:spTree>
    <p:extLst>
      <p:ext uri="{BB962C8B-B14F-4D97-AF65-F5344CB8AC3E}">
        <p14:creationId xmlns:p14="http://schemas.microsoft.com/office/powerpoint/2010/main" val="39753572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261404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Server </a:t>
            </a:r>
            <a:r>
              <a:rPr lang="es-AR" sz="1400" b="0" u="none" strike="noStrike" dirty="0" err="1">
                <a:solidFill>
                  <a:schemeClr val="bg1"/>
                </a:solidFill>
                <a:effectLst/>
              </a:rPr>
              <a:t>Url</a:t>
            </a:r>
            <a:r>
              <a:rPr lang="es-AR" sz="1400" b="0" u="none" strike="noStrike" dirty="0">
                <a:solidFill>
                  <a:schemeClr val="bg1"/>
                </a:solidFill>
                <a:effectLst/>
              </a:rPr>
              <a:t> ponemos la </a:t>
            </a:r>
            <a:r>
              <a:rPr lang="es-AR" sz="1400" b="0" u="none" strike="noStrike" dirty="0" err="1">
                <a:solidFill>
                  <a:schemeClr val="bg1"/>
                </a:solidFill>
                <a:effectLst/>
              </a:rPr>
              <a:t>url</a:t>
            </a:r>
            <a:r>
              <a:rPr lang="es-AR" sz="1400" b="0" u="none" strike="noStrike" dirty="0">
                <a:solidFill>
                  <a:schemeClr val="bg1"/>
                </a:solidFill>
                <a:effectLst/>
              </a:rPr>
              <a:t> de ADO de nuestra organización, por ejemplo </a:t>
            </a:r>
            <a:r>
              <a:rPr lang="es-AR" sz="1400" b="0" u="none" strike="noStrike" dirty="0">
                <a:solidFill>
                  <a:schemeClr val="bg1"/>
                </a:solidFill>
                <a:effectLst/>
                <a:hlinkClick r:id="rId3"/>
              </a:rPr>
              <a:t>https://dev.azure.com/ingsoft3ucc</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PAT pegamos el generado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Pool ponemos el nombre del Pool que creamos, en mi caso </a:t>
            </a:r>
            <a:r>
              <a:rPr lang="es-AR" sz="1400" dirty="0" err="1">
                <a:solidFill>
                  <a:schemeClr val="bg1"/>
                </a:solidFill>
              </a:rPr>
              <a:t>MiPool</a:t>
            </a: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a:t>
            </a:r>
            <a:r>
              <a:rPr lang="es-AR" sz="1400" dirty="0" err="1">
                <a:solidFill>
                  <a:schemeClr val="bg1"/>
                </a:solidFill>
              </a:rPr>
              <a:t>Name</a:t>
            </a:r>
            <a:r>
              <a:rPr lang="es-AR" sz="1400" dirty="0">
                <a:solidFill>
                  <a:schemeClr val="bg1"/>
                </a:solidFill>
              </a:rPr>
              <a:t> ponemos el nombre que queremos que tenga el agente, por ejemplo MiAgente01</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Revisamos que fue instalado correctamente.</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Correr el agente con </a:t>
            </a:r>
            <a:r>
              <a:rPr lang="es-AR" sz="1400" dirty="0" err="1">
                <a:solidFill>
                  <a:schemeClr val="bg1"/>
                </a:solidFill>
              </a:rPr>
              <a:t>run.sh</a:t>
            </a:r>
            <a:r>
              <a:rPr lang="es-AR" sz="1400" dirty="0">
                <a:solidFill>
                  <a:schemeClr val="bg1"/>
                </a:solidFill>
              </a:rPr>
              <a:t> por ej.</a:t>
            </a:r>
          </a:p>
        </p:txBody>
      </p:sp>
      <p:pic>
        <p:nvPicPr>
          <p:cNvPr id="3" name="Imagen 2">
            <a:extLst>
              <a:ext uri="{FF2B5EF4-FFF2-40B4-BE49-F238E27FC236}">
                <a16:creationId xmlns:a16="http://schemas.microsoft.com/office/drawing/2014/main" id="{D0447FF1-09BE-A885-D915-4EF2CF0D39EE}"/>
              </a:ext>
            </a:extLst>
          </p:cNvPr>
          <p:cNvPicPr>
            <a:picLocks noChangeAspect="1"/>
          </p:cNvPicPr>
          <p:nvPr/>
        </p:nvPicPr>
        <p:blipFill>
          <a:blip r:embed="rId4"/>
          <a:stretch>
            <a:fillRect/>
          </a:stretch>
        </p:blipFill>
        <p:spPr>
          <a:xfrm>
            <a:off x="1497097" y="3603170"/>
            <a:ext cx="3229923" cy="3265079"/>
          </a:xfrm>
          <a:prstGeom prst="rect">
            <a:avLst/>
          </a:prstGeom>
        </p:spPr>
      </p:pic>
      <p:pic>
        <p:nvPicPr>
          <p:cNvPr id="4" name="Imagen 3">
            <a:extLst>
              <a:ext uri="{FF2B5EF4-FFF2-40B4-BE49-F238E27FC236}">
                <a16:creationId xmlns:a16="http://schemas.microsoft.com/office/drawing/2014/main" id="{7348ED9D-2FAC-17E4-664B-2A5C60784702}"/>
              </a:ext>
            </a:extLst>
          </p:cNvPr>
          <p:cNvPicPr>
            <a:picLocks noChangeAspect="1"/>
          </p:cNvPicPr>
          <p:nvPr/>
        </p:nvPicPr>
        <p:blipFill>
          <a:blip r:embed="rId5"/>
          <a:stretch>
            <a:fillRect/>
          </a:stretch>
        </p:blipFill>
        <p:spPr>
          <a:xfrm>
            <a:off x="5331376" y="4260032"/>
            <a:ext cx="6873875" cy="1161901"/>
          </a:xfrm>
          <a:prstGeom prst="rect">
            <a:avLst/>
          </a:prstGeom>
        </p:spPr>
      </p:pic>
    </p:spTree>
    <p:extLst>
      <p:ext uri="{BB962C8B-B14F-4D97-AF65-F5344CB8AC3E}">
        <p14:creationId xmlns:p14="http://schemas.microsoft.com/office/powerpoint/2010/main" val="2716004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Creamos</a:t>
            </a:r>
            <a:r>
              <a:rPr lang="en-GB" dirty="0">
                <a:solidFill>
                  <a:srgbClr val="0078D7"/>
                </a:solidFill>
                <a:latin typeface="Segoe UI Semibold"/>
              </a:rPr>
              <a:t> un pipeline que use </a:t>
            </a:r>
            <a:r>
              <a:rPr lang="en-GB" dirty="0" err="1">
                <a:solidFill>
                  <a:srgbClr val="0078D7"/>
                </a:solidFill>
                <a:latin typeface="Segoe UI Semibold"/>
              </a:rPr>
              <a:t>nuestro</a:t>
            </a:r>
            <a:r>
              <a:rPr lang="en-GB" dirty="0">
                <a:solidFill>
                  <a:srgbClr val="0078D7"/>
                </a:solidFill>
                <a:latin typeface="Segoe UI Semibold"/>
              </a:rPr>
              <a:t> Self-hosted Agent</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Cambiamos </a:t>
            </a:r>
            <a:r>
              <a:rPr lang="es-AR" sz="1400" b="0" u="none" strike="noStrike" dirty="0" err="1">
                <a:solidFill>
                  <a:schemeClr val="bg1"/>
                </a:solidFill>
                <a:effectLst/>
              </a:rPr>
              <a:t>Agent</a:t>
            </a:r>
            <a:r>
              <a:rPr lang="es-AR" sz="1400" b="0" u="none" strike="noStrike" dirty="0">
                <a:solidFill>
                  <a:schemeClr val="bg1"/>
                </a:solidFill>
                <a:effectLst/>
              </a:rPr>
              <a:t> Pool del pipeline para que use el nuestro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Guardamos y ejecutamos</a:t>
            </a:r>
          </a:p>
        </p:txBody>
      </p:sp>
      <p:pic>
        <p:nvPicPr>
          <p:cNvPr id="2" name="Imagen 1">
            <a:extLst>
              <a:ext uri="{FF2B5EF4-FFF2-40B4-BE49-F238E27FC236}">
                <a16:creationId xmlns:a16="http://schemas.microsoft.com/office/drawing/2014/main" id="{0FC80E8A-5F03-F333-84CF-559E13C7A61B}"/>
              </a:ext>
            </a:extLst>
          </p:cNvPr>
          <p:cNvPicPr>
            <a:picLocks noChangeAspect="1"/>
          </p:cNvPicPr>
          <p:nvPr/>
        </p:nvPicPr>
        <p:blipFill>
          <a:blip r:embed="rId3"/>
          <a:stretch>
            <a:fillRect/>
          </a:stretch>
        </p:blipFill>
        <p:spPr>
          <a:xfrm>
            <a:off x="105524" y="1912612"/>
            <a:ext cx="7772400" cy="2817788"/>
          </a:xfrm>
          <a:prstGeom prst="rect">
            <a:avLst/>
          </a:prstGeom>
        </p:spPr>
      </p:pic>
      <p:pic>
        <p:nvPicPr>
          <p:cNvPr id="6" name="Imagen 5">
            <a:extLst>
              <a:ext uri="{FF2B5EF4-FFF2-40B4-BE49-F238E27FC236}">
                <a16:creationId xmlns:a16="http://schemas.microsoft.com/office/drawing/2014/main" id="{307D6999-4E01-FB8E-2A10-0E6CA3756CDB}"/>
              </a:ext>
            </a:extLst>
          </p:cNvPr>
          <p:cNvPicPr>
            <a:picLocks noChangeAspect="1"/>
          </p:cNvPicPr>
          <p:nvPr/>
        </p:nvPicPr>
        <p:blipFill>
          <a:blip r:embed="rId4"/>
          <a:stretch>
            <a:fillRect/>
          </a:stretch>
        </p:blipFill>
        <p:spPr>
          <a:xfrm>
            <a:off x="7644266" y="4444319"/>
            <a:ext cx="3886200" cy="2115820"/>
          </a:xfrm>
          <a:prstGeom prst="rect">
            <a:avLst/>
          </a:prstGeom>
        </p:spPr>
      </p:pic>
    </p:spTree>
    <p:extLst>
      <p:ext uri="{BB962C8B-B14F-4D97-AF65-F5344CB8AC3E}">
        <p14:creationId xmlns:p14="http://schemas.microsoft.com/office/powerpoint/2010/main" val="3021791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Verificamos</a:t>
            </a:r>
            <a:r>
              <a:rPr lang="en-GB" dirty="0">
                <a:solidFill>
                  <a:srgbClr val="0078D7"/>
                </a:solidFill>
                <a:latin typeface="Segoe UI Semibold"/>
              </a:rPr>
              <a:t> </a:t>
            </a:r>
            <a:r>
              <a:rPr lang="en-GB" dirty="0" err="1">
                <a:solidFill>
                  <a:srgbClr val="0078D7"/>
                </a:solidFill>
                <a:latin typeface="Segoe UI Semibold"/>
              </a:rPr>
              <a:t>ejecución</a:t>
            </a:r>
            <a:r>
              <a:rPr lang="en-GB" dirty="0">
                <a:solidFill>
                  <a:srgbClr val="0078D7"/>
                </a:solidFill>
                <a:latin typeface="Segoe UI Semibold"/>
              </a:rPr>
              <a:t> y </a:t>
            </a:r>
            <a:r>
              <a:rPr lang="en-GB" dirty="0" err="1">
                <a:solidFill>
                  <a:srgbClr val="0078D7"/>
                </a:solidFill>
                <a:latin typeface="Segoe UI Semibold"/>
              </a:rPr>
              <a:t>Paquete</a:t>
            </a:r>
            <a:r>
              <a:rPr lang="en-GB" dirty="0">
                <a:solidFill>
                  <a:srgbClr val="0078D7"/>
                </a:solidFill>
                <a:latin typeface="Segoe UI Semibold"/>
              </a:rPr>
              <a:t> </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15676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Una vez que haya terminado de ejecutarse el pipeline vamos a nuestro directorio </a:t>
            </a:r>
            <a:r>
              <a:rPr lang="es-AR" sz="1400" b="0" u="none" strike="noStrike" dirty="0" err="1">
                <a:solidFill>
                  <a:schemeClr val="bg1"/>
                </a:solidFill>
                <a:effectLst/>
              </a:rPr>
              <a:t>myagent</a:t>
            </a:r>
            <a:r>
              <a:rPr lang="es-AR" sz="1400" b="0" u="none" strike="noStrike" dirty="0">
                <a:solidFill>
                  <a:schemeClr val="bg1"/>
                </a:solidFill>
                <a:effectLst/>
              </a:rPr>
              <a:t>/_</a:t>
            </a:r>
            <a:r>
              <a:rPr lang="es-AR" sz="1400" b="0" u="none" strike="noStrike" dirty="0" err="1">
                <a:solidFill>
                  <a:schemeClr val="bg1"/>
                </a:solidFill>
                <a:effectLst/>
              </a:rPr>
              <a:t>work</a:t>
            </a:r>
            <a:r>
              <a:rPr lang="es-AR" sz="1400" b="0" u="none" strike="noStrike" dirty="0">
                <a:solidFill>
                  <a:schemeClr val="bg1"/>
                </a:solidFill>
                <a:effectLst/>
              </a:rPr>
              <a:t>/1/a y encontraremos el </a:t>
            </a:r>
            <a:r>
              <a:rPr lang="es-AR" sz="1400" b="0" u="none" strike="noStrike" dirty="0" err="1">
                <a:solidFill>
                  <a:schemeClr val="bg1"/>
                </a:solidFill>
                <a:effectLst/>
              </a:rPr>
              <a:t>SimpleWebAPI.zip</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0" u="none" strike="noStrike" dirty="0">
              <a:solidFill>
                <a:schemeClr val="bg1"/>
              </a:solidFill>
              <a:effectLst/>
            </a:endParaRPr>
          </a:p>
        </p:txBody>
      </p:sp>
      <p:pic>
        <p:nvPicPr>
          <p:cNvPr id="3" name="Imagen 2">
            <a:extLst>
              <a:ext uri="{FF2B5EF4-FFF2-40B4-BE49-F238E27FC236}">
                <a16:creationId xmlns:a16="http://schemas.microsoft.com/office/drawing/2014/main" id="{3D30F126-0762-9A5E-E350-DA48207BF178}"/>
              </a:ext>
            </a:extLst>
          </p:cNvPr>
          <p:cNvPicPr>
            <a:picLocks noChangeAspect="1"/>
          </p:cNvPicPr>
          <p:nvPr/>
        </p:nvPicPr>
        <p:blipFill>
          <a:blip r:embed="rId3"/>
          <a:stretch>
            <a:fillRect/>
          </a:stretch>
        </p:blipFill>
        <p:spPr>
          <a:xfrm>
            <a:off x="375942" y="2883008"/>
            <a:ext cx="11829309" cy="2167964"/>
          </a:xfrm>
          <a:prstGeom prst="rect">
            <a:avLst/>
          </a:prstGeom>
        </p:spPr>
      </p:pic>
    </p:spTree>
    <p:extLst>
      <p:ext uri="{BB962C8B-B14F-4D97-AF65-F5344CB8AC3E}">
        <p14:creationId xmlns:p14="http://schemas.microsoft.com/office/powerpoint/2010/main" val="31922600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2130529-AAC9-6EE1-A95B-A3EAB2EECB6D}"/>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11587A67-6EA0-5B4A-F8EB-B03D4EEA090A}"/>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4DC3EDF6-305A-9236-022D-6C9F203A36D0}"/>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¿Cuál es la principal ventaja de usar agentes </a:t>
            </a:r>
            <a:r>
              <a:rPr lang="es-AR" sz="3600" b="1" dirty="0" err="1">
                <a:solidFill>
                  <a:schemeClr val="tx1"/>
                </a:solidFill>
                <a:ea typeface="Segoe UI" pitchFamily="34" charset="0"/>
                <a:cs typeface="Segoe UI" pitchFamily="34" charset="0"/>
              </a:rPr>
              <a:t>autoalojados</a:t>
            </a:r>
            <a:r>
              <a:rPr lang="es-AR" sz="3600" b="1" dirty="0">
                <a:solidFill>
                  <a:schemeClr val="tx1"/>
                </a:solidFill>
                <a:ea typeface="Segoe UI" pitchFamily="34" charset="0"/>
                <a:cs typeface="Segoe UI" pitchFamily="34" charset="0"/>
              </a:rPr>
              <a:t>?</a:t>
            </a:r>
          </a:p>
        </p:txBody>
      </p:sp>
      <p:sp>
        <p:nvSpPr>
          <p:cNvPr id="7" name="Rectángulo redondeado 6">
            <a:extLst>
              <a:ext uri="{FF2B5EF4-FFF2-40B4-BE49-F238E27FC236}">
                <a16:creationId xmlns:a16="http://schemas.microsoft.com/office/drawing/2014/main" id="{7D747FEC-4D90-999B-1C2F-1958BD2A702D}"/>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BC4489E0-A3C8-040D-2D14-F388A8F0CDFA}"/>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E5131C64-15F5-EB13-7A8A-F7B4DB1EDDB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25096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6B8CA89-3CD7-F4F3-29AB-77D21ADDC8F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FDC5AC6-FDF8-0E67-9CBE-3558B5F5D2B6}"/>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6E8C214-FE71-7A65-0051-C41BB22472A5}"/>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¿En qué se diferencian los agentes alojados de los agentes alojados?</a:t>
            </a:r>
          </a:p>
        </p:txBody>
      </p:sp>
      <p:sp>
        <p:nvSpPr>
          <p:cNvPr id="7" name="Rectángulo redondeado 6">
            <a:extLst>
              <a:ext uri="{FF2B5EF4-FFF2-40B4-BE49-F238E27FC236}">
                <a16:creationId xmlns:a16="http://schemas.microsoft.com/office/drawing/2014/main" id="{75F6F9C2-5CA5-BCA5-4993-9DB64A492BF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1861DBC8-D57A-CC4F-3EDE-232699D3AAEE}"/>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B3284E8C-58B0-2191-9C14-1A26FA3C8C9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341682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564E51B-52AF-28E7-5006-A139E33BD60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C49D164-6C36-C93A-58E2-78ED9C046BC0}"/>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71641A8-4167-3CC2-F372-101991B7D04D}"/>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¿Por qué se prefieren los agentes </a:t>
            </a:r>
            <a:r>
              <a:rPr lang="es-AR" sz="3600" b="1" dirty="0" err="1">
                <a:solidFill>
                  <a:schemeClr val="tx1"/>
                </a:solidFill>
                <a:ea typeface="Segoe UI" pitchFamily="34" charset="0"/>
                <a:cs typeface="Segoe UI" pitchFamily="34" charset="0"/>
              </a:rPr>
              <a:t>autohospedados</a:t>
            </a:r>
            <a:r>
              <a:rPr lang="es-AR" sz="3600" b="1" dirty="0">
                <a:solidFill>
                  <a:schemeClr val="tx1"/>
                </a:solidFill>
                <a:ea typeface="Segoe UI" pitchFamily="34" charset="0"/>
                <a:cs typeface="Segoe UI" pitchFamily="34" charset="0"/>
              </a:rPr>
              <a:t> para ciertos escenarios?</a:t>
            </a:r>
          </a:p>
        </p:txBody>
      </p:sp>
      <p:sp>
        <p:nvSpPr>
          <p:cNvPr id="7" name="Rectángulo redondeado 6">
            <a:extLst>
              <a:ext uri="{FF2B5EF4-FFF2-40B4-BE49-F238E27FC236}">
                <a16:creationId xmlns:a16="http://schemas.microsoft.com/office/drawing/2014/main" id="{BFD7E346-D8C5-E970-8539-E7C0F42340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5D46CA18-F547-AF1A-E0C0-E6845EC6E1B8}"/>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26E14186-F5A2-400C-BE36-96E73960741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poll results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17517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7899C40-9075-DDD9-DA3E-A16A3E42A499}"/>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E9FA68A3-0D8C-8512-F1B9-9B4870C35FDD}"/>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A518CC0-9033-F4DF-83A8-2BC54BD5E5A6}"/>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¿Cuándo se recomienda usar agentes </a:t>
            </a:r>
            <a:r>
              <a:rPr lang="es-AR" sz="3600" b="1" dirty="0" err="1">
                <a:solidFill>
                  <a:schemeClr val="tx1"/>
                </a:solidFill>
                <a:ea typeface="Segoe UI" pitchFamily="34" charset="0"/>
                <a:cs typeface="Segoe UI" pitchFamily="34" charset="0"/>
              </a:rPr>
              <a:t>autoalospedados</a:t>
            </a:r>
            <a:r>
              <a:rPr lang="es-AR" sz="3600" b="1" dirty="0">
                <a:solidFill>
                  <a:schemeClr val="tx1"/>
                </a:solidFill>
                <a:ea typeface="Segoe UI" pitchFamily="34" charset="0"/>
                <a:cs typeface="Segoe UI" pitchFamily="34" charset="0"/>
              </a:rPr>
              <a:t>?</a:t>
            </a:r>
          </a:p>
        </p:txBody>
      </p:sp>
      <p:sp>
        <p:nvSpPr>
          <p:cNvPr id="7" name="Rectángulo redondeado 6">
            <a:extLst>
              <a:ext uri="{FF2B5EF4-FFF2-40B4-BE49-F238E27FC236}">
                <a16:creationId xmlns:a16="http://schemas.microsoft.com/office/drawing/2014/main" id="{C1166113-D0DF-EFD7-5538-BF4720580DE9}"/>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4510DB3F-CD3B-9D70-D994-6EDA88FFDAAC}"/>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1E5C5494-F5F2-4832-CDE5-E0F52C0A4E97}"/>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74287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Una </a:t>
            </a:r>
            <a:r>
              <a:rPr lang="en-GB" dirty="0" err="1">
                <a:solidFill>
                  <a:srgbClr val="0078D7"/>
                </a:solidFill>
                <a:latin typeface="Segoe UI Semibold"/>
              </a:rPr>
              <a:t>vez</a:t>
            </a:r>
            <a:r>
              <a:rPr lang="en-GB" dirty="0">
                <a:solidFill>
                  <a:srgbClr val="0078D7"/>
                </a:solidFill>
                <a:latin typeface="Segoe UI Semibold"/>
              </a:rPr>
              <a:t> </a:t>
            </a:r>
            <a:r>
              <a:rPr lang="en-GB" dirty="0" err="1">
                <a:solidFill>
                  <a:srgbClr val="0078D7"/>
                </a:solidFill>
                <a:latin typeface="Segoe UI Semibold"/>
              </a:rPr>
              <a:t>recibido</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t>
            </a:r>
            <a:r>
              <a:rPr lang="en-GB" dirty="0" err="1">
                <a:solidFill>
                  <a:srgbClr val="0078D7"/>
                </a:solidFill>
                <a:latin typeface="Segoe UI Semibold"/>
              </a:rPr>
              <a:t>reintentamos</a:t>
            </a:r>
            <a:r>
              <a:rPr lang="en-GB" dirty="0">
                <a:solidFill>
                  <a:srgbClr val="0078D7"/>
                </a:solidFill>
                <a:latin typeface="Segoe UI Semibold"/>
              </a:rPr>
              <a:t> </a:t>
            </a:r>
            <a:r>
              <a:rPr lang="en-GB" dirty="0" err="1">
                <a:solidFill>
                  <a:srgbClr val="0078D7"/>
                </a:solidFill>
                <a:latin typeface="Segoe UI Semibold"/>
              </a:rPr>
              <a:t>correr</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1403873-15E2-B834-5FEF-B19F358FF113}"/>
              </a:ext>
            </a:extLst>
          </p:cNvPr>
          <p:cNvPicPr>
            <a:picLocks noChangeAspect="1"/>
          </p:cNvPicPr>
          <p:nvPr/>
        </p:nvPicPr>
        <p:blipFill>
          <a:blip r:embed="rId3"/>
          <a:stretch>
            <a:fillRect/>
          </a:stretch>
        </p:blipFill>
        <p:spPr>
          <a:xfrm>
            <a:off x="2433912" y="1240978"/>
            <a:ext cx="7772400" cy="2846230"/>
          </a:xfrm>
          <a:prstGeom prst="rect">
            <a:avLst/>
          </a:prstGeom>
        </p:spPr>
      </p:pic>
      <p:pic>
        <p:nvPicPr>
          <p:cNvPr id="4" name="Imagen 3">
            <a:extLst>
              <a:ext uri="{FF2B5EF4-FFF2-40B4-BE49-F238E27FC236}">
                <a16:creationId xmlns:a16="http://schemas.microsoft.com/office/drawing/2014/main" id="{AC54C3F1-B177-0BEA-C920-1CCDD14A3C3F}"/>
              </a:ext>
            </a:extLst>
          </p:cNvPr>
          <p:cNvPicPr>
            <a:picLocks noChangeAspect="1"/>
          </p:cNvPicPr>
          <p:nvPr/>
        </p:nvPicPr>
        <p:blipFill>
          <a:blip r:embed="rId4"/>
          <a:stretch>
            <a:fillRect/>
          </a:stretch>
        </p:blipFill>
        <p:spPr>
          <a:xfrm>
            <a:off x="2633425" y="4237097"/>
            <a:ext cx="7772400" cy="1516450"/>
          </a:xfrm>
          <a:prstGeom prst="rect">
            <a:avLst/>
          </a:prstGeom>
        </p:spPr>
      </p:pic>
    </p:spTree>
    <p:extLst>
      <p:ext uri="{BB962C8B-B14F-4D97-AF65-F5344CB8AC3E}">
        <p14:creationId xmlns:p14="http://schemas.microsoft.com/office/powerpoint/2010/main" val="410199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Agregamos</a:t>
            </a:r>
            <a:r>
              <a:rPr lang="en-GB" dirty="0">
                <a:solidFill>
                  <a:srgbClr val="0078D7"/>
                </a:solidFill>
                <a:latin typeface="Segoe UI Semibold"/>
              </a:rPr>
              <a:t> task de publish</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88401"/>
          </a:xfrm>
          <a:prstGeom prst="rect">
            <a:avLst/>
          </a:prstGeom>
          <a:noFill/>
        </p:spPr>
        <p:txBody>
          <a:bodyPr wrap="square" lIns="182880" tIns="146304" rIns="182880" bIns="146304" rtlCol="0">
            <a:spAutoFit/>
          </a:bodyPr>
          <a:lstStyle/>
          <a:p>
            <a:pPr>
              <a:lnSpc>
                <a:spcPct val="90000"/>
              </a:lnSpc>
              <a:spcAft>
                <a:spcPts val="600"/>
              </a:spcAft>
            </a:pPr>
            <a:r>
              <a:rPr lang="es-AR" sz="2000" dirty="0">
                <a:solidFill>
                  <a:schemeClr val="bg1"/>
                </a:solidFill>
              </a:rPr>
              <a:t>Agregamos </a:t>
            </a:r>
            <a:r>
              <a:rPr lang="es-AR" sz="2000" dirty="0" err="1">
                <a:solidFill>
                  <a:schemeClr val="bg1"/>
                </a:solidFill>
              </a:rPr>
              <a:t>tasks</a:t>
            </a:r>
            <a:r>
              <a:rPr lang="es-AR" sz="2000" dirty="0">
                <a:solidFill>
                  <a:schemeClr val="bg1"/>
                </a:solidFill>
              </a:rPr>
              <a:t> de </a:t>
            </a:r>
            <a:r>
              <a:rPr lang="es-AR" sz="2000" dirty="0" err="1">
                <a:solidFill>
                  <a:schemeClr val="bg1"/>
                </a:solidFill>
              </a:rPr>
              <a:t>publish</a:t>
            </a:r>
            <a:r>
              <a:rPr lang="es-AR" sz="2000" dirty="0">
                <a:solidFill>
                  <a:schemeClr val="bg1"/>
                </a:solidFill>
              </a:rPr>
              <a:t> para poder acceder al paquete de recursos de software ejecutables producidos por el pipeline y guardamos. </a:t>
            </a:r>
          </a:p>
          <a:p>
            <a:pPr>
              <a:lnSpc>
                <a:spcPct val="90000"/>
              </a:lnSpc>
              <a:spcAft>
                <a:spcPts val="600"/>
              </a:spcAft>
            </a:pPr>
            <a:r>
              <a:rPr lang="es-AR" sz="2000" dirty="0">
                <a:solidFill>
                  <a:schemeClr val="bg1"/>
                </a:solidFill>
              </a:rPr>
              <a:t>Al </a:t>
            </a:r>
            <a:r>
              <a:rPr lang="es-AR" sz="2000" dirty="0" err="1">
                <a:solidFill>
                  <a:schemeClr val="bg1"/>
                </a:solidFill>
              </a:rPr>
              <a:t>commit</a:t>
            </a:r>
            <a:r>
              <a:rPr lang="es-AR" sz="2000" dirty="0">
                <a:solidFill>
                  <a:schemeClr val="bg1"/>
                </a:solidFill>
              </a:rPr>
              <a:t> se disparara automáticamente el pipeline y genera una carpeta </a:t>
            </a:r>
            <a:r>
              <a:rPr lang="es-AR" sz="2000" b="1" dirty="0" err="1">
                <a:solidFill>
                  <a:schemeClr val="bg1"/>
                </a:solidFill>
              </a:rPr>
              <a:t>drop</a:t>
            </a:r>
            <a:endParaRPr lang="es-AR" sz="2000" b="1" dirty="0">
              <a:solidFill>
                <a:schemeClr val="bg1"/>
              </a:solidFill>
            </a:endParaRPr>
          </a:p>
        </p:txBody>
      </p:sp>
      <p:pic>
        <p:nvPicPr>
          <p:cNvPr id="10" name="Imagen 9">
            <a:extLst>
              <a:ext uri="{FF2B5EF4-FFF2-40B4-BE49-F238E27FC236}">
                <a16:creationId xmlns:a16="http://schemas.microsoft.com/office/drawing/2014/main" id="{BC625395-92E8-13B6-5FDB-5F640178D48D}"/>
              </a:ext>
            </a:extLst>
          </p:cNvPr>
          <p:cNvPicPr>
            <a:picLocks noChangeAspect="1"/>
          </p:cNvPicPr>
          <p:nvPr/>
        </p:nvPicPr>
        <p:blipFill>
          <a:blip r:embed="rId3"/>
          <a:stretch>
            <a:fillRect/>
          </a:stretch>
        </p:blipFill>
        <p:spPr>
          <a:xfrm>
            <a:off x="330741" y="4246555"/>
            <a:ext cx="5026600" cy="2465541"/>
          </a:xfrm>
          <a:prstGeom prst="rect">
            <a:avLst/>
          </a:prstGeom>
        </p:spPr>
      </p:pic>
      <p:pic>
        <p:nvPicPr>
          <p:cNvPr id="11" name="Imagen 10">
            <a:extLst>
              <a:ext uri="{FF2B5EF4-FFF2-40B4-BE49-F238E27FC236}">
                <a16:creationId xmlns:a16="http://schemas.microsoft.com/office/drawing/2014/main" id="{DCFED08D-A319-364E-C6DE-01B046820E59}"/>
              </a:ext>
            </a:extLst>
          </p:cNvPr>
          <p:cNvPicPr>
            <a:picLocks noChangeAspect="1"/>
          </p:cNvPicPr>
          <p:nvPr/>
        </p:nvPicPr>
        <p:blipFill>
          <a:blip r:embed="rId4"/>
          <a:stretch>
            <a:fillRect/>
          </a:stretch>
        </p:blipFill>
        <p:spPr>
          <a:xfrm>
            <a:off x="5906952" y="4186262"/>
            <a:ext cx="4557408" cy="2525834"/>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9092418" y="5134708"/>
            <a:ext cx="595533"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Imagen 12">
            <a:extLst>
              <a:ext uri="{FF2B5EF4-FFF2-40B4-BE49-F238E27FC236}">
                <a16:creationId xmlns:a16="http://schemas.microsoft.com/office/drawing/2014/main" id="{9588293C-BE0B-4BAC-4383-7DD149F4320F}"/>
              </a:ext>
            </a:extLst>
          </p:cNvPr>
          <p:cNvPicPr>
            <a:picLocks noChangeAspect="1"/>
          </p:cNvPicPr>
          <p:nvPr/>
        </p:nvPicPr>
        <p:blipFill>
          <a:blip r:embed="rId5"/>
          <a:stretch>
            <a:fillRect/>
          </a:stretch>
        </p:blipFill>
        <p:spPr>
          <a:xfrm>
            <a:off x="5748712" y="1058668"/>
            <a:ext cx="5107019" cy="3127594"/>
          </a:xfrm>
          <a:prstGeom prst="rect">
            <a:avLst/>
          </a:prstGeom>
        </p:spPr>
      </p:pic>
      <p:sp>
        <p:nvSpPr>
          <p:cNvPr id="14" name="Rectángulo 13">
            <a:extLst>
              <a:ext uri="{FF2B5EF4-FFF2-40B4-BE49-F238E27FC236}">
                <a16:creationId xmlns:a16="http://schemas.microsoft.com/office/drawing/2014/main" id="{E14B6CBE-6604-8A6C-96A6-E834CD00255B}"/>
              </a:ext>
            </a:extLst>
          </p:cNvPr>
          <p:cNvSpPr/>
          <p:nvPr/>
        </p:nvSpPr>
        <p:spPr bwMode="auto">
          <a:xfrm>
            <a:off x="5889171" y="2438400"/>
            <a:ext cx="4767943" cy="162197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3596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111347"/>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grpSp>
        <p:nvGrpSpPr>
          <p:cNvPr id="3" name="Grupo 2">
            <a:extLst>
              <a:ext uri="{FF2B5EF4-FFF2-40B4-BE49-F238E27FC236}">
                <a16:creationId xmlns:a16="http://schemas.microsoft.com/office/drawing/2014/main" id="{F5261DF3-DDF1-2AFC-0F8C-CBB40828EC64}"/>
              </a:ext>
            </a:extLst>
          </p:cNvPr>
          <p:cNvGrpSpPr/>
          <p:nvPr/>
        </p:nvGrpSpPr>
        <p:grpSpPr>
          <a:xfrm>
            <a:off x="4041094" y="1137941"/>
            <a:ext cx="7772400" cy="2431535"/>
            <a:chOff x="2332037" y="2281494"/>
            <a:chExt cx="7772400" cy="2431535"/>
          </a:xfrm>
        </p:grpSpPr>
        <p:pic>
          <p:nvPicPr>
            <p:cNvPr id="2" name="Imagen 1">
              <a:extLst>
                <a:ext uri="{FF2B5EF4-FFF2-40B4-BE49-F238E27FC236}">
                  <a16:creationId xmlns:a16="http://schemas.microsoft.com/office/drawing/2014/main" id="{7779941D-65BE-5132-1F50-427E8412DF0C}"/>
                </a:ext>
              </a:extLst>
            </p:cNvPr>
            <p:cNvPicPr>
              <a:picLocks noChangeAspect="1"/>
            </p:cNvPicPr>
            <p:nvPr/>
          </p:nvPicPr>
          <p:blipFill>
            <a:blip r:embed="rId3"/>
            <a:stretch>
              <a:fillRect/>
            </a:stretch>
          </p:blipFill>
          <p:spPr>
            <a:xfrm>
              <a:off x="2332037" y="2281494"/>
              <a:ext cx="7772400" cy="2431535"/>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8863818" y="3224859"/>
              <a:ext cx="1074839"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Imagen 3">
            <a:extLst>
              <a:ext uri="{FF2B5EF4-FFF2-40B4-BE49-F238E27FC236}">
                <a16:creationId xmlns:a16="http://schemas.microsoft.com/office/drawing/2014/main" id="{60E9731A-25B7-2EA7-6EAF-76A9608E50DB}"/>
              </a:ext>
            </a:extLst>
          </p:cNvPr>
          <p:cNvPicPr>
            <a:picLocks noChangeAspect="1"/>
          </p:cNvPicPr>
          <p:nvPr/>
        </p:nvPicPr>
        <p:blipFill>
          <a:blip r:embed="rId4"/>
          <a:stretch>
            <a:fillRect/>
          </a:stretch>
        </p:blipFill>
        <p:spPr>
          <a:xfrm>
            <a:off x="2558143" y="3361151"/>
            <a:ext cx="4487408" cy="3398037"/>
          </a:xfrm>
          <a:prstGeom prst="rect">
            <a:avLst/>
          </a:prstGeom>
        </p:spPr>
      </p:pic>
    </p:spTree>
    <p:extLst>
      <p:ext uri="{BB962C8B-B14F-4D97-AF65-F5344CB8AC3E}">
        <p14:creationId xmlns:p14="http://schemas.microsoft.com/office/powerpoint/2010/main" val="17309932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5BBCA3E-1F62-2BCD-6E5B-E0C19F07A330}"/>
              </a:ext>
            </a:extLst>
          </p:cNvPr>
          <p:cNvPicPr>
            <a:picLocks noChangeAspect="1"/>
          </p:cNvPicPr>
          <p:nvPr/>
        </p:nvPicPr>
        <p:blipFill>
          <a:blip r:embed="rId3"/>
          <a:stretch>
            <a:fillRect/>
          </a:stretch>
        </p:blipFill>
        <p:spPr>
          <a:xfrm>
            <a:off x="5253132" y="981075"/>
            <a:ext cx="4926849" cy="4588781"/>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Habilitar</a:t>
            </a:r>
            <a:r>
              <a:rPr lang="en-GB" dirty="0">
                <a:solidFill>
                  <a:srgbClr val="0078D7"/>
                </a:solidFill>
                <a:latin typeface="Segoe UI Semibold"/>
              </a:rPr>
              <a:t> Pipeline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20690"/>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Desde </a:t>
            </a:r>
            <a:r>
              <a:rPr lang="es-AR" sz="1600" dirty="0" err="1">
                <a:solidFill>
                  <a:schemeClr val="bg1"/>
                </a:solidFill>
              </a:rPr>
              <a:t>Organization</a:t>
            </a:r>
            <a:r>
              <a:rPr lang="es-AR" sz="1600" dirty="0">
                <a:solidFill>
                  <a:schemeClr val="bg1"/>
                </a:solidFill>
              </a:rPr>
              <a: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Pipelines -&gt;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Dejamos en Off la </a:t>
            </a:r>
            <a:r>
              <a:rPr lang="es-AR" sz="1600" dirty="0" err="1">
                <a:solidFill>
                  <a:schemeClr val="bg1"/>
                </a:solidFill>
              </a:rPr>
              <a:t>deshabilitación</a:t>
            </a:r>
            <a:r>
              <a:rPr lang="es-AR" sz="1600" dirty="0">
                <a:solidFill>
                  <a:schemeClr val="bg1"/>
                </a:solidFill>
              </a:rPr>
              <a:t> de creación de </a:t>
            </a:r>
            <a:r>
              <a:rPr lang="es-AR" sz="1600" dirty="0" err="1">
                <a:solidFill>
                  <a:schemeClr val="bg1"/>
                </a:solidFill>
              </a:rPr>
              <a:t>classic</a:t>
            </a:r>
            <a:r>
              <a:rPr lang="es-AR" sz="1600" dirty="0">
                <a:solidFill>
                  <a:schemeClr val="bg1"/>
                </a:solidFill>
              </a:rPr>
              <a:t> </a:t>
            </a:r>
            <a:r>
              <a:rPr lang="es-AR" sz="1600" dirty="0" err="1">
                <a:solidFill>
                  <a:schemeClr val="bg1"/>
                </a:solidFill>
              </a:rPr>
              <a:t>build</a:t>
            </a:r>
            <a:r>
              <a:rPr lang="es-AR" sz="1600" dirty="0">
                <a:solidFill>
                  <a:schemeClr val="bg1"/>
                </a:solidFill>
              </a:rPr>
              <a:t> pipelines</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Volvemos a los pipelines de nuestro proyecto y creamos un nuevo pipeline usando el editor clásico</a:t>
            </a:r>
          </a:p>
        </p:txBody>
      </p:sp>
      <p:sp>
        <p:nvSpPr>
          <p:cNvPr id="8" name="Rectángulo 7">
            <a:extLst>
              <a:ext uri="{FF2B5EF4-FFF2-40B4-BE49-F238E27FC236}">
                <a16:creationId xmlns:a16="http://schemas.microsoft.com/office/drawing/2014/main" id="{7219F32B-66A9-4087-DDA8-95F0BECACCF0}"/>
              </a:ext>
            </a:extLst>
          </p:cNvPr>
          <p:cNvSpPr/>
          <p:nvPr/>
        </p:nvSpPr>
        <p:spPr bwMode="auto">
          <a:xfrm>
            <a:off x="6487886" y="4544612"/>
            <a:ext cx="3337263"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9">
            <a:extLst>
              <a:ext uri="{FF2B5EF4-FFF2-40B4-BE49-F238E27FC236}">
                <a16:creationId xmlns:a16="http://schemas.microsoft.com/office/drawing/2014/main" id="{7DAAE7CE-2E2B-F817-3844-25C5EA2C14C9}"/>
              </a:ext>
            </a:extLst>
          </p:cNvPr>
          <p:cNvPicPr>
            <a:picLocks noChangeAspect="1"/>
          </p:cNvPicPr>
          <p:nvPr/>
        </p:nvPicPr>
        <p:blipFill>
          <a:blip r:embed="rId4"/>
          <a:stretch>
            <a:fillRect/>
          </a:stretch>
        </p:blipFill>
        <p:spPr>
          <a:xfrm>
            <a:off x="615938" y="3497262"/>
            <a:ext cx="4530951" cy="3277103"/>
          </a:xfrm>
          <a:prstGeom prst="rect">
            <a:avLst/>
          </a:prstGeom>
        </p:spPr>
      </p:pic>
      <p:sp>
        <p:nvSpPr>
          <p:cNvPr id="11" name="Rectángulo 10">
            <a:extLst>
              <a:ext uri="{FF2B5EF4-FFF2-40B4-BE49-F238E27FC236}">
                <a16:creationId xmlns:a16="http://schemas.microsoft.com/office/drawing/2014/main" id="{9EEC23F8-A957-8838-DB5E-CA33394E3D4F}"/>
              </a:ext>
            </a:extLst>
          </p:cNvPr>
          <p:cNvSpPr/>
          <p:nvPr/>
        </p:nvSpPr>
        <p:spPr bwMode="auto">
          <a:xfrm>
            <a:off x="1862747" y="6013450"/>
            <a:ext cx="2271507"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2762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46CA62D-6CF4-2880-C63B-58F17C6057AE}"/>
              </a:ext>
            </a:extLst>
          </p:cNvPr>
          <p:cNvPicPr>
            <a:picLocks noChangeAspect="1"/>
          </p:cNvPicPr>
          <p:nvPr/>
        </p:nvPicPr>
        <p:blipFill>
          <a:blip r:embed="rId3"/>
          <a:stretch>
            <a:fillRect/>
          </a:stretch>
        </p:blipFill>
        <p:spPr>
          <a:xfrm>
            <a:off x="4456883" y="2788920"/>
            <a:ext cx="5447124" cy="2632167"/>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y </a:t>
            </a:r>
            <a:r>
              <a:rPr lang="en-GB" dirty="0" err="1">
                <a:solidFill>
                  <a:srgbClr val="0078D7"/>
                </a:solidFill>
                <a:latin typeface="Segoe UI Semibold"/>
              </a:rPr>
              <a:t>Correr</a:t>
            </a:r>
            <a:r>
              <a:rPr lang="en-GB" dirty="0">
                <a:solidFill>
                  <a:srgbClr val="0078D7"/>
                </a:solidFill>
                <a:latin typeface="Segoe UI Semibold"/>
              </a:rPr>
              <a:t> Pipeline con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452979"/>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Tipo de Repo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Repo y Branch</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a:t>
            </a:r>
            <a:r>
              <a:rPr lang="es-AR" sz="1600" dirty="0" err="1">
                <a:solidFill>
                  <a:schemeClr val="bg1"/>
                </a:solidFill>
              </a:rPr>
              <a:t>Template</a:t>
            </a:r>
            <a:r>
              <a:rPr lang="es-AR" sz="1600" dirty="0">
                <a:solidFill>
                  <a:schemeClr val="bg1"/>
                </a:solidFill>
              </a:rPr>
              <a:t> correspondiente a nuestro proyecto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tipo de agente</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Analizamos el editor clásico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Le damos </a:t>
            </a:r>
            <a:r>
              <a:rPr lang="es-AR" sz="1600" dirty="0" err="1">
                <a:solidFill>
                  <a:schemeClr val="bg1"/>
                </a:solidFill>
              </a:rPr>
              <a:t>Save</a:t>
            </a:r>
            <a:r>
              <a:rPr lang="es-AR" sz="1600" dirty="0">
                <a:solidFill>
                  <a:schemeClr val="bg1"/>
                </a:solidFill>
              </a:rPr>
              <a:t> &amp; </a:t>
            </a:r>
            <a:r>
              <a:rPr lang="es-AR" sz="1600" dirty="0" err="1">
                <a:solidFill>
                  <a:schemeClr val="bg1"/>
                </a:solidFill>
              </a:rPr>
              <a:t>Queue</a:t>
            </a:r>
            <a:endParaRPr lang="es-AR" sz="1600" dirty="0">
              <a:solidFill>
                <a:schemeClr val="bg1"/>
              </a:solidFill>
            </a:endParaRPr>
          </a:p>
        </p:txBody>
      </p:sp>
      <p:pic>
        <p:nvPicPr>
          <p:cNvPr id="2" name="Imagen 1">
            <a:extLst>
              <a:ext uri="{FF2B5EF4-FFF2-40B4-BE49-F238E27FC236}">
                <a16:creationId xmlns:a16="http://schemas.microsoft.com/office/drawing/2014/main" id="{67DDB3C2-05C6-752B-472E-BFFF10317670}"/>
              </a:ext>
            </a:extLst>
          </p:cNvPr>
          <p:cNvPicPr>
            <a:picLocks noChangeAspect="1"/>
          </p:cNvPicPr>
          <p:nvPr/>
        </p:nvPicPr>
        <p:blipFill>
          <a:blip r:embed="rId4"/>
          <a:stretch>
            <a:fillRect/>
          </a:stretch>
        </p:blipFill>
        <p:spPr>
          <a:xfrm>
            <a:off x="4657313" y="986690"/>
            <a:ext cx="4755406" cy="1680309"/>
          </a:xfrm>
          <a:prstGeom prst="rect">
            <a:avLst/>
          </a:prstGeom>
        </p:spPr>
      </p:pic>
      <p:sp>
        <p:nvSpPr>
          <p:cNvPr id="8" name="Rectángulo 7">
            <a:extLst>
              <a:ext uri="{FF2B5EF4-FFF2-40B4-BE49-F238E27FC236}">
                <a16:creationId xmlns:a16="http://schemas.microsoft.com/office/drawing/2014/main" id="{7219F32B-66A9-4087-DDA8-95F0BECACCF0}"/>
              </a:ext>
            </a:extLst>
          </p:cNvPr>
          <p:cNvSpPr/>
          <p:nvPr/>
        </p:nvSpPr>
        <p:spPr bwMode="auto">
          <a:xfrm>
            <a:off x="6320112" y="4971640"/>
            <a:ext cx="3583895" cy="31047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39EE85C1-1AD9-74E8-1A6B-B9BD55049890}"/>
              </a:ext>
            </a:extLst>
          </p:cNvPr>
          <p:cNvPicPr>
            <a:picLocks noChangeAspect="1"/>
          </p:cNvPicPr>
          <p:nvPr/>
        </p:nvPicPr>
        <p:blipFill>
          <a:blip r:embed="rId5"/>
          <a:stretch>
            <a:fillRect/>
          </a:stretch>
        </p:blipFill>
        <p:spPr>
          <a:xfrm>
            <a:off x="379915" y="4562272"/>
            <a:ext cx="5838322" cy="2299083"/>
          </a:xfrm>
          <a:prstGeom prst="rect">
            <a:avLst/>
          </a:prstGeom>
        </p:spPr>
      </p:pic>
    </p:spTree>
    <p:extLst>
      <p:ext uri="{BB962C8B-B14F-4D97-AF65-F5344CB8AC3E}">
        <p14:creationId xmlns:p14="http://schemas.microsoft.com/office/powerpoint/2010/main" val="37063011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06c8f9f1-4900-46ce-a037-fa1e580d426c"/>
  <p:tag name="SLIDO_EVENT_SECTION_UUID" val="9b4b6fc2-79a1-474b-90e7-a77f3af65212"/>
</p:tagLst>
</file>

<file path=ppt/tags/tag10.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aba5bbf9-330e-42b2-957a-4ddada1e56c6"/>
  <p:tag name="SLIDO_TIMELINE" val="W3sic2NyZWVuIjoiUXVpekdldFJlYWR5In0seyJ2b3RpbmdMb2NrZWQiOmZhbHNlLCJwb2xsUXVlc3Rpb25VdWlkIjoiYWJhNWJiZjktMzMwZS00MmIyLTk1N2EtNGRkYWRhMWU1NmM2Iiwic2hvd0NvcnJlY3RBbnN3ZXJzIjpmYWxzZSwic2hvd1Jlc3VsdHMiOmZhbHNlfSx7InNob3dDb3JyZWN0QW5zd2VycyI6ZmFsc2UsInZvdGluZ0xvY2tlZCI6dHJ1ZSwicG9sbFF1ZXN0aW9uVXVpZCI6ImFiYTViYmY5LTMzMGUtNDJiMi05NTdhLTRkZGFkYTFlNTZjNiIsInNob3dSZXN1bHRzIjp0cnVlfSx7InNob3dSZXN1bHRzIjp0cnVlLCJwb2xsUXVlc3Rpb25VdWlkIjoiYWJhNWJiZjktMzMwZS00MmIyLTk1N2EtNGRkYWRhMWU1NmM2Iiwic2hvd0NvcnJlY3RBbnN3ZXJzIjp0cnVlLCJ2b3RpbmdMb2NrZWQiOnRydWV9LHsic2NyZWVuIjoiUXVpekludGVyaW1MZWFkZXJib2FyZCIsInBvbGxRdWVzdGlvblV1aWQiOiJhYmE1YmJmOS0zMzBlLTQyYjItOTU3YS00ZGRhZGExZTU2YzYifV0="/>
</p:tagLst>
</file>

<file path=ppt/tags/tag11.xml><?xml version="1.0" encoding="utf-8"?>
<p:tagLst xmlns:a="http://schemas.openxmlformats.org/drawingml/2006/main" xmlns:r="http://schemas.openxmlformats.org/officeDocument/2006/relationships" xmlns:p="http://schemas.openxmlformats.org/presentationml/2006/main">
  <p:tag name="SLIDO_ELEMENT" val="logo"/>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5.xml><?xml version="1.0" encoding="utf-8"?>
<p:tagLst xmlns:a="http://schemas.openxmlformats.org/drawingml/2006/main" xmlns:r="http://schemas.openxmlformats.org/officeDocument/2006/relationships" xmlns:p="http://schemas.openxmlformats.org/presentationml/2006/main">
  <p:tag name="SLIDO_ELEMENT" val="dotty"/>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c8ab76ea-f871-4f41-ac4a-c03f1c6c4385"/>
  <p:tag name="SLIDO_TIMELINE" val="W3sicG9sbFF1ZXN0aW9uVXVpZCI6ImM4YWI3NmVhLWY4NzEtNGY0MS1hYzRhLWMwM2YxYzZjNDM4NSIsInNob3dSZXN1bHRzIjpmYWxzZSwic2hvd0NvcnJlY3RBbnN3ZXJzIjpmYWxzZSwidm90aW5nTG9ja2VkIjpmYWxzZX0seyJzaG93UmVzdWx0cyI6dHJ1ZSwicG9sbFF1ZXN0aW9uVXVpZCI6ImM4YWI3NmVhLWY4NzEtNGY0MS1hYzRhLWMwM2YxYzZjNDM4NSIsInZvdGluZ0xvY2tlZCI6dHJ1ZSwic2hvd0NvcnJlY3RBbnN3ZXJzIjpmYWxzZX0seyJ2b3RpbmdMb2NrZWQiOnRydWUsInNob3dSZXN1bHRzIjp0cnVlLCJzaG93Q29ycmVjdEFuc3dlcnMiOnRydWUsInBvbGxRdWVzdGlvblV1aWQiOiJjOGFiNzZlYS1mODcxLTRmNDEtYWM0YS1jMDNmMWM2YzQzODUifSx7InBvbGxRdWVzdGlvblV1aWQiOiJjOGFiNzZlYS1mODcxLTRmNDEtYWM0YS1jMDNmMWM2YzQzODUiLCJzY3JlZW4iOiJRdWl6SW50ZXJpbUxlYWRlcmJvYXJkIn1d"/>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1bab41eb-f247-43b8-9984-ad1e35a6e9da"/>
  <p:tag name="SLIDO_TIMELINE" val="W3sic2NyZWVuIjoiUXVpekpvaW5pbmcifSx7InBvbGxRdWVzdGlvblV1aWQiOiIxYmFiNDFlYi1mMjQ3LTQzYjgtOTk4NC1hZDFlMzVhNmU5ZGEiLCJzaG93Q29ycmVjdEFuc3dlcnMiOmZhbHNlLCJzaG93UmVzdWx0cyI6ZmFsc2UsInZvdGluZ0xvY2tlZCI6ZmFsc2V9LHsidm90aW5nTG9ja2VkIjp0cnVlLCJzaG93UmVzdWx0cyI6dHJ1ZSwic2hvd0NvcnJlY3RBbnN3ZXJzIjpmYWxzZSwicG9sbFF1ZXN0aW9uVXVpZCI6IjFiYWI0MWViLWYyNDctNDNiOC05OTg0LWFkMWUzNWE2ZTlkYSJ9LHsicG9sbFF1ZXN0aW9uVXVpZCI6IjFiYWI0MWViLWYyNDctNDNiOC05OTg0LWFkMWUzNWE2ZTlkYSIsInNob3dDb3JyZWN0QW5zd2VycyI6dHJ1ZSwidm90aW5nTG9ja2VkIjp0cnVlLCJzaG93UmVzdWx0cyI6dHJ1ZX0seyJzY3JlZW4iOiJRdWl6SW50ZXJpbUxlYWRlcmJvYXJkIiwicG9sbFF1ZXN0aW9uVXVpZCI6IjFiYWI0MWViLWYyNDctNDNiOC05OTg0LWFkMWUzNWE2ZTlkYSJ9XQ=="/>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2.xml><?xml version="1.0" encoding="utf-8"?>
<p:tagLst xmlns:a="http://schemas.openxmlformats.org/drawingml/2006/main" xmlns:r="http://schemas.openxmlformats.org/officeDocument/2006/relationships" xmlns:p="http://schemas.openxmlformats.org/presentationml/2006/main">
  <p:tag name="SLIDO_ELEMENT" val="dotty"/>
</p:tagLst>
</file>

<file path=ppt/tags/tag23.xml><?xml version="1.0" encoding="utf-8"?>
<p:tagLst xmlns:a="http://schemas.openxmlformats.org/drawingml/2006/main" xmlns:r="http://schemas.openxmlformats.org/officeDocument/2006/relationships" xmlns:p="http://schemas.openxmlformats.org/presentationml/2006/main">
  <p:tag name="SLIDO_ELEMENT" val="footer"/>
</p:tagLst>
</file>

<file path=ppt/tags/tag24.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65dc50b-c7fb-496c-b79d-062c8b61a51b"/>
  <p:tag name="SLIDO_TIMELINE" val="W3sic2NyZWVuIjoiUXVpekdldFJlYWR5In0seyJ2b3RpbmdMb2NrZWQiOmZhbHNlLCJwb2xsUXVlc3Rpb25VdWlkIjoiNjY1ZGM1MGItYzdmYi00OTZjLWI3OWQtMDYyYzhiNjFhNTFiIiwic2hvd1Jlc3VsdHMiOmZhbHNlLCJzaG93Q29ycmVjdEFuc3dlcnMiOmZhbHNlfSx7InZvdGluZ0xvY2tlZCI6dHJ1ZSwic2hvd0NvcnJlY3RBbnN3ZXJzIjpmYWxzZSwicG9sbFF1ZXN0aW9uVXVpZCI6IjY2NWRjNTBiLWM3ZmItNDk2Yy1iNzlkLTA2MmM4YjYxYTUxYiIsInNob3dSZXN1bHRzIjp0cnVlfSx7InBvbGxRdWVzdGlvblV1aWQiOiI2NjVkYzUwYi1jN2ZiLTQ5NmMtYjc5ZC0wNjJjOGI2MWE1MWIiLCJzaG93Q29ycmVjdEFuc3dlcnMiOnRydWUsInNob3dSZXN1bHRzIjp0cnVlLCJ2b3RpbmdMb2NrZWQiOnRydWV9LHsic2NyZWVuIjoiUXVpekludGVyaW1MZWFkZXJib2FyZCIsInBvbGxRdWVzdGlvblV1aWQiOiI2NjVkYzUwYi1jN2ZiLTQ5NmMtYjc5ZC0wNjJjOGI2MWE1MWIifV0="/>
</p:tagLst>
</file>

<file path=ppt/tags/tag25.xml><?xml version="1.0" encoding="utf-8"?>
<p:tagLst xmlns:a="http://schemas.openxmlformats.org/drawingml/2006/main" xmlns:r="http://schemas.openxmlformats.org/officeDocument/2006/relationships" xmlns:p="http://schemas.openxmlformats.org/presentationml/2006/main">
  <p:tag name="SLIDO_ELEMENT" val="logo"/>
</p:tagLst>
</file>

<file path=ppt/tags/tag2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7.xml><?xml version="1.0" encoding="utf-8"?>
<p:tagLst xmlns:a="http://schemas.openxmlformats.org/drawingml/2006/main" xmlns:r="http://schemas.openxmlformats.org/officeDocument/2006/relationships" xmlns:p="http://schemas.openxmlformats.org/presentationml/2006/main">
  <p:tag name="SLIDO_ELEMENT" val="title"/>
</p:tagLst>
</file>

<file path=ppt/tags/tag2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9.xml><?xml version="1.0" encoding="utf-8"?>
<p:tagLst xmlns:a="http://schemas.openxmlformats.org/drawingml/2006/main" xmlns:r="http://schemas.openxmlformats.org/officeDocument/2006/relationships" xmlns:p="http://schemas.openxmlformats.org/presentationml/2006/main">
  <p:tag name="SLIDO_ELEMENT" val="dotty"/>
</p:tagLst>
</file>

<file path=ppt/tags/tag3.xml><?xml version="1.0" encoding="utf-8"?>
<p:tagLst xmlns:a="http://schemas.openxmlformats.org/drawingml/2006/main" xmlns:r="http://schemas.openxmlformats.org/officeDocument/2006/relationships" xmlns:p="http://schemas.openxmlformats.org/presentationml/2006/main">
  <p:tag name="SLIDO_TYPE" val="SlidoQA"/>
</p:tagLst>
</file>

<file path=ppt/tags/tag30.xml><?xml version="1.0" encoding="utf-8"?>
<p:tagLst xmlns:a="http://schemas.openxmlformats.org/drawingml/2006/main" xmlns:r="http://schemas.openxmlformats.org/officeDocument/2006/relationships" xmlns:p="http://schemas.openxmlformats.org/presentationml/2006/main">
  <p:tag name="SLIDO_ELEMENT" val="footer"/>
</p:tagLst>
</file>

<file path=ppt/tags/tag31.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9256eef-a22c-453a-b5dd-2e1734fa948b"/>
  <p:tag name="SLIDO_TIMELINE" val="W3sidm90aW5nTG9ja2VkIjpmYWxzZSwic2hvd1Jlc3VsdHMiOmZhbHNlLCJzaG93Q29ycmVjdEFuc3dlcnMiOmZhbHNlLCJwb2xsUXVlc3Rpb25VdWlkIjoiNjkyNTZlZWYtYTIyYy00NTNhLWI1ZGQtMmUxNzM0ZmE5NDhiIn0seyJwb2xsUXVlc3Rpb25VdWlkIjoiNjkyNTZlZWYtYTIyYy00NTNhLWI1ZGQtMmUxNzM0ZmE5NDhiIiwic2hvd0NvcnJlY3RBbnN3ZXJzIjpmYWxzZSwidm90aW5nTG9ja2VkIjp0cnVlLCJzaG93UmVzdWx0cyI6dHJ1ZX0seyJwb2xsUXVlc3Rpb25VdWlkIjoiNjkyNTZlZWYtYTIyYy00NTNhLWI1ZGQtMmUxNzM0ZmE5NDhiIiwidm90aW5nTG9ja2VkIjp0cnVlLCJzaG93UmVzdWx0cyI6dHJ1ZSwic2hvd0NvcnJlY3RBbnN3ZXJzIjp0cnVlfSx7InNjcmVlbiI6IlF1aXpJbnRlcmltTGVhZGVyYm9hcmQiLCJwb2xsUXVlc3Rpb25VdWlkIjoiNjkyNTZlZWYtYTIyYy00NTNhLWI1ZGQtMmUxNzM0ZmE5NDhiIn1d"/>
</p:tagLst>
</file>

<file path=ppt/tags/tag32.xml><?xml version="1.0" encoding="utf-8"?>
<p:tagLst xmlns:a="http://schemas.openxmlformats.org/drawingml/2006/main" xmlns:r="http://schemas.openxmlformats.org/officeDocument/2006/relationships" xmlns:p="http://schemas.openxmlformats.org/presentationml/2006/main">
  <p:tag name="SLIDO_ELEMENT" val="logo"/>
</p:tagLst>
</file>

<file path=ppt/tags/tag3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4.xml><?xml version="1.0" encoding="utf-8"?>
<p:tagLst xmlns:a="http://schemas.openxmlformats.org/drawingml/2006/main" xmlns:r="http://schemas.openxmlformats.org/officeDocument/2006/relationships" xmlns:p="http://schemas.openxmlformats.org/presentationml/2006/main">
  <p:tag name="SLIDO_ELEMENT" val="title"/>
</p:tagLst>
</file>

<file path=ppt/tags/tag35.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6.xml><?xml version="1.0" encoding="utf-8"?>
<p:tagLst xmlns:a="http://schemas.openxmlformats.org/drawingml/2006/main" xmlns:r="http://schemas.openxmlformats.org/officeDocument/2006/relationships" xmlns:p="http://schemas.openxmlformats.org/presentationml/2006/main">
  <p:tag name="SLIDO_ELEMENT" val="dotty"/>
</p:tagLst>
</file>

<file path=ppt/tags/tag37.xml><?xml version="1.0" encoding="utf-8"?>
<p:tagLst xmlns:a="http://schemas.openxmlformats.org/drawingml/2006/main" xmlns:r="http://schemas.openxmlformats.org/officeDocument/2006/relationships" xmlns:p="http://schemas.openxmlformats.org/presentationml/2006/main">
  <p:tag name="SLIDO_ELEMENT" val="footer"/>
</p:tagLst>
</file>

<file path=ppt/tags/tag38.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b5847d9b-55ff-4207-999a-c782e500f404"/>
  <p:tag name="SLIDO_TIMELINE" val="W3sic2hvd1Jlc3VsdHMiOmZhbHNlLCJzaG93Q29ycmVjdEFuc3dlcnMiOmZhbHNlLCJwb2xsUXVlc3Rpb25VdWlkIjoiYjU4NDdkOWItNTVmZi00MjA3LTk5OWEtYzc4MmU1MDBmNDA0Iiwidm90aW5nTG9ja2VkIjpmYWxzZX0seyJwb2xsUXVlc3Rpb25VdWlkIjoiYjU4NDdkOWItNTVmZi00MjA3LTk5OWEtYzc4MmU1MDBmNDA0Iiwic2hvd0NvcnJlY3RBbnN3ZXJzIjpmYWxzZSwic2hvd1Jlc3VsdHMiOnRydWUsInZvdGluZ0xvY2tlZCI6dHJ1ZX0seyJzaG93UmVzdWx0cyI6dHJ1ZSwicG9sbFF1ZXN0aW9uVXVpZCI6ImI1ODQ3ZDliLTU1ZmYtNDIwNy05OTlhLWM3ODJlNTAwZjQwNCIsInZvdGluZ0xvY2tlZCI6dHJ1ZSwic2hvd0NvcnJlY3RBbnN3ZXJzIjp0cnVlfSx7InNjcmVlbiI6IlF1aXpJbnRlcmltTGVhZGVyYm9hcmQiLCJwb2xsUXVlc3Rpb25VdWlkIjoiYjU4NDdkOWItNTVmZi00MjA3LTk5OWEtYzc4MmU1MDBmNDA0In1d"/>
</p:tagLst>
</file>

<file path=ppt/tags/tag39.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logo"/>
</p:tagLst>
</file>

<file path=ppt/tags/tag4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1.xml><?xml version="1.0" encoding="utf-8"?>
<p:tagLst xmlns:a="http://schemas.openxmlformats.org/drawingml/2006/main" xmlns:r="http://schemas.openxmlformats.org/officeDocument/2006/relationships" xmlns:p="http://schemas.openxmlformats.org/presentationml/2006/main">
  <p:tag name="SLIDO_ELEMENT" val="title"/>
</p:tagLst>
</file>

<file path=ppt/tags/tag42.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3.xml><?xml version="1.0" encoding="utf-8"?>
<p:tagLst xmlns:a="http://schemas.openxmlformats.org/drawingml/2006/main" xmlns:r="http://schemas.openxmlformats.org/officeDocument/2006/relationships" xmlns:p="http://schemas.openxmlformats.org/presentationml/2006/main">
  <p:tag name="SLIDO_ELEMENT" val="dotty"/>
</p:tagLst>
</file>

<file path=ppt/tags/tag44.xml><?xml version="1.0" encoding="utf-8"?>
<p:tagLst xmlns:a="http://schemas.openxmlformats.org/drawingml/2006/main" xmlns:r="http://schemas.openxmlformats.org/officeDocument/2006/relationships" xmlns:p="http://schemas.openxmlformats.org/presentationml/2006/main">
  <p:tag name="SLIDO_ELEMENT" val="footer"/>
</p:tagLst>
</file>

<file path=ppt/tags/tag45.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8a55a809-8cc7-4fa8-b6a6-ec6f93424516"/>
  <p:tag name="SLIDO_TIMELINE" val="W3sic2hvd1Jlc3VsdHMiOmZhbHNlLCJ2b3RpbmdMb2NrZWQiOmZhbHNlLCJzaG93Q29ycmVjdEFuc3dlcnMiOmZhbHNlLCJwb2xsUXVlc3Rpb25VdWlkIjoiOGE1NWE4MDktOGNjNy00ZmE4LWI2YTYtZWM2ZjkzNDI0NTE2In0seyJ2b3RpbmdMb2NrZWQiOnRydWUsInBvbGxRdWVzdGlvblV1aWQiOiI4YTU1YTgwOS04Y2M3LTRmYTgtYjZhNi1lYzZmOTM0MjQ1MTYiLCJzaG93UmVzdWx0cyI6dHJ1ZSwic2hvd0NvcnJlY3RBbnN3ZXJzIjpmYWxzZX0seyJzaG93UmVzdWx0cyI6dHJ1ZSwidm90aW5nTG9ja2VkIjp0cnVlLCJzaG93Q29ycmVjdEFuc3dlcnMiOnRydWUsInBvbGxRdWVzdGlvblV1aWQiOiI4YTU1YTgwOS04Y2M3LTRmYTgtYjZhNi1lYzZmOTM0MjQ1MTYifSx7InNob3dSZXN1bHRzIjp0cnVlLCJ2b3RpbmdMb2NrZWQiOnRydWUsInNjcmVlbiI6IlF1aXpMZWFkZXJib2FyZCIsInBvbGxRdWVzdGlvblV1aWQiOiI4YTU1YTgwOS04Y2M3LTRmYTgtYjZhNi1lYzZmOTM0MjQ1MTYiLCJzaG93Q29ycmVjdEFuc3dlcnMiOnRydWV9XQ=="/>
</p:tagLst>
</file>

<file path=ppt/tags/tag46.xml><?xml version="1.0" encoding="utf-8"?>
<p:tagLst xmlns:a="http://schemas.openxmlformats.org/drawingml/2006/main" xmlns:r="http://schemas.openxmlformats.org/officeDocument/2006/relationships" xmlns:p="http://schemas.openxmlformats.org/presentationml/2006/main">
  <p:tag name="SLIDO_ELEMENT" val="logo"/>
</p:tagLst>
</file>

<file path=ppt/tags/tag4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8.xml><?xml version="1.0" encoding="utf-8"?>
<p:tagLst xmlns:a="http://schemas.openxmlformats.org/drawingml/2006/main" xmlns:r="http://schemas.openxmlformats.org/officeDocument/2006/relationships" xmlns:p="http://schemas.openxmlformats.org/presentationml/2006/main">
  <p:tag name="SLIDO_ELEMENT" val="title"/>
</p:tagLst>
</file>

<file path=ppt/tags/tag49.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0.xml><?xml version="1.0" encoding="utf-8"?>
<p:tagLst xmlns:a="http://schemas.openxmlformats.org/drawingml/2006/main" xmlns:r="http://schemas.openxmlformats.org/officeDocument/2006/relationships" xmlns:p="http://schemas.openxmlformats.org/presentationml/2006/main">
  <p:tag name="SLIDO_ELEMENT" val="dotty"/>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title"/>
</p:tagLst>
</file>

<file path=ppt/tags/tag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8.xml><?xml version="1.0" encoding="utf-8"?>
<p:tagLst xmlns:a="http://schemas.openxmlformats.org/drawingml/2006/main" xmlns:r="http://schemas.openxmlformats.org/officeDocument/2006/relationships" xmlns:p="http://schemas.openxmlformats.org/presentationml/2006/main">
  <p:tag name="SLIDO_ELEMENT" val="dotty"/>
</p:tagLst>
</file>

<file path=ppt/tags/tag9.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4415</TotalTime>
  <Words>1278</Words>
  <Application>Microsoft Macintosh PowerPoint</Application>
  <PresentationFormat>Personalizado</PresentationFormat>
  <Paragraphs>144</Paragraphs>
  <Slides>27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Menlo</vt:lpstr>
      <vt:lpstr>Raleway</vt:lpstr>
      <vt:lpstr>Segoe UI</vt:lpstr>
      <vt:lpstr>Segoe UI Semibold</vt:lpstr>
      <vt:lpstr>Source Sans Pro</vt:lpstr>
      <vt:lpstr>Wingdings</vt:lpstr>
      <vt:lpstr>Azure PPT Template - 2018</vt:lpstr>
      <vt:lpstr>Presentación de PowerPoint</vt:lpstr>
      <vt:lpstr>Azure DevOps Pipelines </vt:lpstr>
      <vt:lpstr>Azure Pipelines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77</cp:revision>
  <dcterms:modified xsi:type="dcterms:W3CDTF">2024-08-26T21:16:12Z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